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Raleway"/>
      <p:regular r:id="rId41"/>
      <p:bold r:id="rId42"/>
      <p:italic r:id="rId43"/>
      <p:boldItalic r:id="rId44"/>
    </p:embeddedFont>
    <p:embeddedFont>
      <p:font typeface="La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0F5FC84-7C35-4C4B-AD31-CAC45325821D}">
  <a:tblStyle styleId="{00F5FC84-7C35-4C4B-AD31-CAC45325821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font" Target="fonts/Raleway-bold.fntdata"/><Relationship Id="rId41" Type="http://schemas.openxmlformats.org/officeDocument/2006/relationships/font" Target="fonts/Raleway-regular.fntdata"/><Relationship Id="rId22" Type="http://schemas.openxmlformats.org/officeDocument/2006/relationships/slide" Target="slides/slide16.xml"/><Relationship Id="rId44" Type="http://schemas.openxmlformats.org/officeDocument/2006/relationships/font" Target="fonts/Raleway-boldItalic.fntdata"/><Relationship Id="rId21" Type="http://schemas.openxmlformats.org/officeDocument/2006/relationships/slide" Target="slides/slide15.xml"/><Relationship Id="rId43" Type="http://schemas.openxmlformats.org/officeDocument/2006/relationships/font" Target="fonts/Raleway-italic.fntdata"/><Relationship Id="rId24" Type="http://schemas.openxmlformats.org/officeDocument/2006/relationships/slide" Target="slides/slide18.xml"/><Relationship Id="rId46" Type="http://schemas.openxmlformats.org/officeDocument/2006/relationships/font" Target="fonts/Lato-bold.fntdata"/><Relationship Id="rId23" Type="http://schemas.openxmlformats.org/officeDocument/2006/relationships/slide" Target="slides/slide17.xml"/><Relationship Id="rId45"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Lato-boldItalic.fntdata"/><Relationship Id="rId25" Type="http://schemas.openxmlformats.org/officeDocument/2006/relationships/slide" Target="slides/slide19.xml"/><Relationship Id="rId47" Type="http://schemas.openxmlformats.org/officeDocument/2006/relationships/font" Target="fonts/Lato-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e3e1a57e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e3e1a57e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e3e1a57e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e3e1a57e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e3e1a57e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e3e1a57e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e3e1a57e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1e3e1a57e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Stock predictions are based on time series </a:t>
            </a:r>
            <a:r>
              <a:rPr lang="en-GB"/>
              <a:t>models (with linear regression)</a:t>
            </a:r>
            <a:endParaRPr/>
          </a:p>
          <a:p>
            <a:pPr indent="-317500" lvl="0" marL="457200" rtl="0" algn="l">
              <a:spcBef>
                <a:spcPts val="0"/>
              </a:spcBef>
              <a:spcAft>
                <a:spcPts val="0"/>
              </a:spcAft>
              <a:buSzPts val="1400"/>
              <a:buChar char="-"/>
            </a:pPr>
            <a:r>
              <a:rPr lang="en-GB"/>
              <a:t>Try out ARIMA</a:t>
            </a:r>
            <a:endParaRPr/>
          </a:p>
          <a:p>
            <a:pPr indent="-317500" lvl="0" marL="457200" rtl="0" algn="l">
              <a:spcBef>
                <a:spcPts val="0"/>
              </a:spcBef>
              <a:spcAft>
                <a:spcPts val="0"/>
              </a:spcAft>
              <a:buSzPts val="1400"/>
              <a:buChar char="-"/>
            </a:pPr>
            <a:r>
              <a:rPr lang="en-GB"/>
              <a:t>Try out facebook prophet</a:t>
            </a:r>
            <a:endParaRPr/>
          </a:p>
          <a:p>
            <a:pPr indent="-317500" lvl="0" marL="457200" rtl="0" algn="l">
              <a:spcBef>
                <a:spcPts val="0"/>
              </a:spcBef>
              <a:spcAft>
                <a:spcPts val="0"/>
              </a:spcAft>
              <a:buSzPts val="1400"/>
              <a:buChar char="-"/>
            </a:pPr>
            <a:r>
              <a:rPr lang="en-GB"/>
              <a:t>Limitations: weekends/holidays effect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fc10633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1fc10633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22ebcf5f4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22ebcf5f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22ebcf5f4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22ebcf5f4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2ebcf5f4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2ebcf5f4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Stock predictions are based on time series models (with linear regression)</a:t>
            </a:r>
            <a:endParaRPr/>
          </a:p>
          <a:p>
            <a:pPr indent="-317500" lvl="0" marL="457200" rtl="0" algn="l">
              <a:spcBef>
                <a:spcPts val="0"/>
              </a:spcBef>
              <a:spcAft>
                <a:spcPts val="0"/>
              </a:spcAft>
              <a:buSzPts val="1400"/>
              <a:buChar char="-"/>
            </a:pPr>
            <a:r>
              <a:rPr lang="en-GB"/>
              <a:t>Try out ARIMA</a:t>
            </a:r>
            <a:endParaRPr/>
          </a:p>
          <a:p>
            <a:pPr indent="-317500" lvl="0" marL="457200" rtl="0" algn="l">
              <a:spcBef>
                <a:spcPts val="0"/>
              </a:spcBef>
              <a:spcAft>
                <a:spcPts val="0"/>
              </a:spcAft>
              <a:buSzPts val="1400"/>
              <a:buChar char="-"/>
            </a:pPr>
            <a:r>
              <a:rPr lang="en-GB"/>
              <a:t>Try out facebook prophet</a:t>
            </a:r>
            <a:endParaRPr/>
          </a:p>
          <a:p>
            <a:pPr indent="-317500" lvl="0" marL="457200" rtl="0" algn="l">
              <a:spcBef>
                <a:spcPts val="0"/>
              </a:spcBef>
              <a:spcAft>
                <a:spcPts val="0"/>
              </a:spcAft>
              <a:buSzPts val="1400"/>
              <a:buChar char="-"/>
            </a:pPr>
            <a:r>
              <a:rPr lang="en-GB"/>
              <a:t>Limitations: weekends/holidays effect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2ebcf5f4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2ebcf5f4b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22ebcf5f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22ebcf5f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0bc264ac0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20bc264ac0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22ebcf5f4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22ebcf5f4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0bc264ac0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20bc264ac0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20bc264ac0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20bc264ac0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20bc264ac0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20bc264ac0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20bc264ac0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20bc264ac0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1e4efb1a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1e4efb1a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2ebcf5f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2ebcf5f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e3e1a577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e3e1a577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e3e1a577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e3e1a577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9.jpg"/><Relationship Id="rId5"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slide" Target="/ppt/slides/slide30.xml"/><Relationship Id="rId13" Type="http://schemas.openxmlformats.org/officeDocument/2006/relationships/slide" Target="/ppt/slides/slide32.xml"/><Relationship Id="rId12" Type="http://schemas.openxmlformats.org/officeDocument/2006/relationships/slide" Target="/ppt/slides/slide31.xm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8.xml"/><Relationship Id="rId9" Type="http://schemas.openxmlformats.org/officeDocument/2006/relationships/slide" Target="/ppt/slides/slide10.xml"/><Relationship Id="rId5" Type="http://schemas.openxmlformats.org/officeDocument/2006/relationships/slide" Target="/ppt/slides/slide8.xml"/><Relationship Id="rId6" Type="http://schemas.openxmlformats.org/officeDocument/2006/relationships/slide" Target="/ppt/slides/slide9.xml"/><Relationship Id="rId7" Type="http://schemas.openxmlformats.org/officeDocument/2006/relationships/slide" Target="/ppt/slides/slide9.xml"/><Relationship Id="rId8" Type="http://schemas.openxmlformats.org/officeDocument/2006/relationships/slide" Target="/ppt/slides/slide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hyperlink" Target="https://www.investopedia.com/terms/e/environmental-social-and-governance-esg-criteria.asp" TargetMode="External"/><Relationship Id="rId4" Type="http://schemas.openxmlformats.org/officeDocument/2006/relationships/hyperlink" Target="https://ca.finance.yahoo.com/" TargetMode="External"/><Relationship Id="rId5" Type="http://schemas.openxmlformats.org/officeDocument/2006/relationships/hyperlink" Target="https://ca.finance.yahoo.com/" TargetMode="External"/><Relationship Id="rId6" Type="http://schemas.openxmlformats.org/officeDocument/2006/relationships/hyperlink" Target="https://www.forbes.com/just-companies/" TargetMode="External"/><Relationship Id="rId7" Type="http://schemas.openxmlformats.org/officeDocument/2006/relationships/hyperlink" Target="https://en.wikipedia.org/wiki/List_of_S%26P_500_companies" TargetMode="External"/><Relationship Id="rId8" Type="http://schemas.openxmlformats.org/officeDocument/2006/relationships/hyperlink" Target="https://en.wikipedia.org/wiki/Environmental,_social_and_corporate_governanc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rgbClr val="000000"/>
                </a:solidFill>
              </a:rPr>
              <a:t>Environmental, Social, and Governance (ESG) and you!</a:t>
            </a:r>
            <a:endParaRPr sz="2800"/>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Does</a:t>
            </a:r>
            <a:r>
              <a:rPr b="1" lang="en-GB" sz="1400"/>
              <a:t> improving </a:t>
            </a:r>
            <a:r>
              <a:rPr b="1" lang="en-GB" sz="1400"/>
              <a:t>your company’s </a:t>
            </a:r>
            <a:r>
              <a:rPr b="1" lang="en-GB" sz="1400"/>
              <a:t>sustainability</a:t>
            </a:r>
            <a:r>
              <a:rPr b="1" lang="en-GB" sz="1400"/>
              <a:t> model help your bottom line?</a:t>
            </a:r>
            <a:endParaRPr b="1" sz="1400"/>
          </a:p>
        </p:txBody>
      </p:sp>
      <p:sp>
        <p:nvSpPr>
          <p:cNvPr id="178" name="Google Shape;178;p18"/>
          <p:cNvSpPr/>
          <p:nvPr/>
        </p:nvSpPr>
        <p:spPr>
          <a:xfrm>
            <a:off x="1379725" y="165750"/>
            <a:ext cx="1365000" cy="12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7"/>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Target audience</a:t>
            </a:r>
            <a:endParaRPr/>
          </a:p>
        </p:txBody>
      </p:sp>
      <p:sp>
        <p:nvSpPr>
          <p:cNvPr id="253" name="Google Shape;253;p27"/>
          <p:cNvSpPr txBox="1"/>
          <p:nvPr>
            <p:ph idx="1" type="body"/>
          </p:nvPr>
        </p:nvSpPr>
        <p:spPr>
          <a:xfrm>
            <a:off x="721225" y="1965150"/>
            <a:ext cx="3636600" cy="85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Our dashboard is directed at </a:t>
            </a:r>
            <a:r>
              <a:rPr lang="en-GB" sz="1100"/>
              <a:t>financial</a:t>
            </a:r>
            <a:r>
              <a:rPr lang="en-GB" sz="1100"/>
              <a:t> investors who are looking to build their portfolio </a:t>
            </a:r>
            <a:r>
              <a:rPr lang="en-GB" sz="1100"/>
              <a:t>with</a:t>
            </a:r>
            <a:r>
              <a:rPr lang="en-GB" sz="1100"/>
              <a:t> </a:t>
            </a:r>
            <a:r>
              <a:rPr lang="en-GB" sz="1100"/>
              <a:t>sustainability</a:t>
            </a:r>
            <a:r>
              <a:rPr lang="en-GB" sz="1100"/>
              <a:t> in mind.</a:t>
            </a:r>
            <a:endParaRPr sz="1100"/>
          </a:p>
        </p:txBody>
      </p:sp>
      <p:sp>
        <p:nvSpPr>
          <p:cNvPr id="254" name="Google Shape;254;p27"/>
          <p:cNvSpPr txBox="1"/>
          <p:nvPr/>
        </p:nvSpPr>
        <p:spPr>
          <a:xfrm>
            <a:off x="734530" y="3083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Point 1 on outcome / results</a:t>
            </a:r>
            <a:endParaRPr/>
          </a:p>
        </p:txBody>
      </p:sp>
      <p:sp>
        <p:nvSpPr>
          <p:cNvPr id="255" name="Google Shape;255;p27"/>
          <p:cNvSpPr txBox="1"/>
          <p:nvPr/>
        </p:nvSpPr>
        <p:spPr>
          <a:xfrm>
            <a:off x="734530" y="3344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latin typeface="Lato"/>
                <a:ea typeface="Lato"/>
                <a:cs typeface="Lato"/>
                <a:sym typeface="Lato"/>
              </a:rPr>
              <a:t>Point 2 on outcome / results</a:t>
            </a:r>
            <a:endParaRPr/>
          </a:p>
        </p:txBody>
      </p:sp>
      <p:sp>
        <p:nvSpPr>
          <p:cNvPr id="256" name="Google Shape;256;p27"/>
          <p:cNvSpPr txBox="1"/>
          <p:nvPr/>
        </p:nvSpPr>
        <p:spPr>
          <a:xfrm>
            <a:off x="734530" y="3605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Point 3 on outcome / results</a:t>
            </a:r>
            <a:endParaRPr/>
          </a:p>
        </p:txBody>
      </p:sp>
      <p:sp>
        <p:nvSpPr>
          <p:cNvPr id="257" name="Google Shape;257;p27"/>
          <p:cNvSpPr txBox="1"/>
          <p:nvPr/>
        </p:nvSpPr>
        <p:spPr>
          <a:xfrm>
            <a:off x="734530" y="3867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04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Point 4 on outcome / results</a:t>
            </a:r>
            <a:endParaRPr sz="1000">
              <a:solidFill>
                <a:srgbClr val="000000"/>
              </a:solidFill>
              <a:latin typeface="Lato"/>
              <a:ea typeface="Lato"/>
              <a:cs typeface="Lato"/>
              <a:sym typeface="Lato"/>
            </a:endParaRPr>
          </a:p>
        </p:txBody>
      </p:sp>
      <p:sp>
        <p:nvSpPr>
          <p:cNvPr id="258" name="Google Shape;258;p27"/>
          <p:cNvSpPr txBox="1"/>
          <p:nvPr/>
        </p:nvSpPr>
        <p:spPr>
          <a:xfrm>
            <a:off x="734530" y="4128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05    | </a:t>
            </a:r>
            <a:r>
              <a:rPr lang="en-GB" sz="1000">
                <a:solidFill>
                  <a:srgbClr val="53C6A1"/>
                </a:solidFill>
                <a:latin typeface="Lato"/>
                <a:ea typeface="Lato"/>
                <a:cs typeface="Lato"/>
                <a:sym typeface="Lato"/>
              </a:rPr>
              <a:t> </a:t>
            </a:r>
            <a:r>
              <a:rPr lang="en-GB" sz="1000">
                <a:latin typeface="Lato"/>
                <a:ea typeface="Lato"/>
                <a:cs typeface="Lato"/>
                <a:sym typeface="Lato"/>
              </a:rPr>
              <a:t>Point 5 on outcome / results</a:t>
            </a:r>
            <a:endParaRPr/>
          </a:p>
        </p:txBody>
      </p:sp>
      <p:pic>
        <p:nvPicPr>
          <p:cNvPr id="259" name="Google Shape;259;p27"/>
          <p:cNvPicPr preferRelativeResize="0"/>
          <p:nvPr/>
        </p:nvPicPr>
        <p:blipFill>
          <a:blip r:embed="rId3">
            <a:alphaModFix/>
          </a:blip>
          <a:stretch>
            <a:fillRect/>
          </a:stretch>
        </p:blipFill>
        <p:spPr>
          <a:xfrm>
            <a:off x="5146750" y="882804"/>
            <a:ext cx="3997249" cy="38661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3" name="Shape 263"/>
        <p:cNvGrpSpPr/>
        <p:nvPr/>
      </p:nvGrpSpPr>
      <p:grpSpPr>
        <a:xfrm>
          <a:off x="0" y="0"/>
          <a:ext cx="0" cy="0"/>
          <a:chOff x="0" y="0"/>
          <a:chExt cx="0" cy="0"/>
        </a:xfrm>
      </p:grpSpPr>
      <p:sp>
        <p:nvSpPr>
          <p:cNvPr id="264" name="Google Shape;264;p28"/>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Data Source</a:t>
            </a:r>
            <a:endParaRPr sz="1200"/>
          </a:p>
        </p:txBody>
      </p:sp>
      <p:sp>
        <p:nvSpPr>
          <p:cNvPr id="265" name="Google Shape;265;p28"/>
          <p:cNvSpPr txBox="1"/>
          <p:nvPr>
            <p:ph idx="4294967295" type="body"/>
          </p:nvPr>
        </p:nvSpPr>
        <p:spPr>
          <a:xfrm>
            <a:off x="369525" y="1749350"/>
            <a:ext cx="7820100" cy="28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FFFFFF"/>
                </a:solidFill>
              </a:rPr>
              <a:t>Our data is from Yahoo! Finance. </a:t>
            </a:r>
            <a:endParaRPr sz="26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S</a:t>
            </a:r>
            <a:r>
              <a:rPr lang="en-GB" sz="1800">
                <a:solidFill>
                  <a:srgbClr val="FFFFFF"/>
                </a:solidFill>
              </a:rPr>
              <a:t>ustainability</a:t>
            </a:r>
            <a:r>
              <a:rPr lang="en-GB" sz="1800">
                <a:solidFill>
                  <a:srgbClr val="FFFFFF"/>
                </a:solidFill>
              </a:rPr>
              <a:t> parameters like environment, social, even public sentiment for various companies which have been rated highly based on their ESG initiatives.</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chemeClr val="lt1"/>
                </a:solidFill>
              </a:rPr>
              <a:t>Five years of </a:t>
            </a:r>
            <a:r>
              <a:rPr lang="en-GB" sz="1800">
                <a:solidFill>
                  <a:srgbClr val="FFFFFF"/>
                </a:solidFill>
              </a:rPr>
              <a:t>h</a:t>
            </a:r>
            <a:r>
              <a:rPr lang="en-GB" sz="1800">
                <a:solidFill>
                  <a:srgbClr val="FFFFFF"/>
                </a:solidFill>
              </a:rPr>
              <a:t>istorical stock price data to predict the stock prices using machine learning.</a:t>
            </a:r>
            <a:endParaRPr sz="1800">
              <a:solidFill>
                <a:srgbClr val="FFFFFF"/>
              </a:solidFill>
            </a:endParaRPr>
          </a:p>
          <a:p>
            <a:pPr indent="0" lvl="0" marL="0" rtl="0" algn="l">
              <a:spcBef>
                <a:spcPts val="1600"/>
              </a:spcBef>
              <a:spcAft>
                <a:spcPts val="1600"/>
              </a:spcAft>
              <a:buNone/>
            </a:pPr>
            <a:r>
              <a:t/>
            </a:r>
            <a:endParaRPr sz="1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9"/>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Database</a:t>
            </a:r>
            <a:r>
              <a:rPr lang="en-GB">
                <a:solidFill>
                  <a:srgbClr val="000000"/>
                </a:solidFill>
              </a:rPr>
              <a:t> </a:t>
            </a:r>
            <a:endParaRPr>
              <a:solidFill>
                <a:srgbClr val="000000"/>
              </a:solidFill>
            </a:endParaRPr>
          </a:p>
          <a:p>
            <a:pPr indent="0" lvl="0" marL="0" rtl="0" algn="l">
              <a:spcBef>
                <a:spcPts val="0"/>
              </a:spcBef>
              <a:spcAft>
                <a:spcPts val="0"/>
              </a:spcAft>
              <a:buNone/>
            </a:pPr>
            <a:r>
              <a:rPr lang="en-GB">
                <a:solidFill>
                  <a:srgbClr val="000000"/>
                </a:solidFill>
              </a:rPr>
              <a:t>Framework</a:t>
            </a:r>
            <a:endParaRPr/>
          </a:p>
        </p:txBody>
      </p:sp>
      <p:sp>
        <p:nvSpPr>
          <p:cNvPr id="271" name="Google Shape;271;p29"/>
          <p:cNvSpPr txBox="1"/>
          <p:nvPr>
            <p:ph idx="1" type="body"/>
          </p:nvPr>
        </p:nvSpPr>
        <p:spPr>
          <a:xfrm>
            <a:off x="721225" y="2434125"/>
            <a:ext cx="2155800" cy="25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24292E"/>
                </a:solidFill>
                <a:highlight>
                  <a:srgbClr val="FFFFFF"/>
                </a:highlight>
                <a:latin typeface="Arial"/>
                <a:ea typeface="Arial"/>
                <a:cs typeface="Arial"/>
                <a:sym typeface="Arial"/>
              </a:rPr>
              <a:t>Our Database contains:</a:t>
            </a:r>
            <a:endParaRPr b="1">
              <a:solidFill>
                <a:srgbClr val="24292E"/>
              </a:solidFill>
              <a:highlight>
                <a:srgbClr val="FFFFFF"/>
              </a:highlight>
              <a:latin typeface="Arial"/>
              <a:ea typeface="Arial"/>
              <a:cs typeface="Arial"/>
              <a:sym typeface="Arial"/>
            </a:endParaRPr>
          </a:p>
          <a:p>
            <a:pPr indent="-304800" lvl="0" marL="457200" rtl="0" algn="l">
              <a:spcBef>
                <a:spcPts val="160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stocks</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controversy_type</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business_controversy</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esg_full</a:t>
            </a:r>
            <a:endParaRPr sz="1200">
              <a:solidFill>
                <a:srgbClr val="24292E"/>
              </a:solidFill>
              <a:highlight>
                <a:srgbClr val="FFFFFF"/>
              </a:highlight>
              <a:latin typeface="Arial"/>
              <a:ea typeface="Arial"/>
              <a:cs typeface="Arial"/>
              <a:sym typeface="Arial"/>
            </a:endParaRPr>
          </a:p>
          <a:p>
            <a:pPr indent="-304800" lvl="0" marL="457200" rtl="0" algn="l">
              <a:spcBef>
                <a:spcPts val="0"/>
              </a:spcBef>
              <a:spcAft>
                <a:spcPts val="0"/>
              </a:spcAft>
              <a:buClr>
                <a:srgbClr val="24292E"/>
              </a:buClr>
              <a:buSzPts val="1200"/>
              <a:buFont typeface="Arial"/>
              <a:buChar char="●"/>
            </a:pPr>
            <a:r>
              <a:rPr lang="en-GB" sz="1200">
                <a:solidFill>
                  <a:srgbClr val="24292E"/>
                </a:solidFill>
                <a:highlight>
                  <a:srgbClr val="FFFFFF"/>
                </a:highlight>
                <a:latin typeface="Arial"/>
                <a:ea typeface="Arial"/>
                <a:cs typeface="Arial"/>
                <a:sym typeface="Arial"/>
              </a:rPr>
              <a:t>stock_details</a:t>
            </a:r>
            <a:endParaRPr sz="1200">
              <a:solidFill>
                <a:srgbClr val="24292E"/>
              </a:solidFill>
              <a:highlight>
                <a:srgbClr val="FFFFFF"/>
              </a:highlight>
              <a:latin typeface="Arial"/>
              <a:ea typeface="Arial"/>
              <a:cs typeface="Arial"/>
              <a:sym typeface="Arial"/>
            </a:endParaRPr>
          </a:p>
        </p:txBody>
      </p:sp>
      <p:pic>
        <p:nvPicPr>
          <p:cNvPr id="272" name="Google Shape;272;p29"/>
          <p:cNvPicPr preferRelativeResize="0"/>
          <p:nvPr/>
        </p:nvPicPr>
        <p:blipFill rotWithShape="1">
          <a:blip r:embed="rId3">
            <a:alphaModFix/>
          </a:blip>
          <a:srcRect b="2515" l="0" r="1970" t="0"/>
          <a:stretch/>
        </p:blipFill>
        <p:spPr>
          <a:xfrm>
            <a:off x="2876950" y="916775"/>
            <a:ext cx="6160851" cy="3961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Exploration</a:t>
            </a:r>
            <a:endParaRPr sz="1000"/>
          </a:p>
        </p:txBody>
      </p:sp>
      <p:pic>
        <p:nvPicPr>
          <p:cNvPr id="278" name="Google Shape;278;p30"/>
          <p:cNvPicPr preferRelativeResize="0"/>
          <p:nvPr/>
        </p:nvPicPr>
        <p:blipFill rotWithShape="1">
          <a:blip r:embed="rId3">
            <a:alphaModFix/>
          </a:blip>
          <a:srcRect b="9494" l="0" r="0" t="9494"/>
          <a:stretch/>
        </p:blipFill>
        <p:spPr>
          <a:xfrm>
            <a:off x="830400" y="2091180"/>
            <a:ext cx="2501200" cy="1267838"/>
          </a:xfrm>
          <a:prstGeom prst="rect">
            <a:avLst/>
          </a:prstGeom>
          <a:noFill/>
          <a:ln>
            <a:noFill/>
          </a:ln>
        </p:spPr>
      </p:pic>
      <p:sp>
        <p:nvSpPr>
          <p:cNvPr id="279" name="Google Shape;279;p30"/>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80" name="Google Shape;280;p30"/>
          <p:cNvGrpSpPr/>
          <p:nvPr/>
        </p:nvGrpSpPr>
        <p:grpSpPr>
          <a:xfrm>
            <a:off x="830400" y="3274596"/>
            <a:ext cx="2501700" cy="1353953"/>
            <a:chOff x="830400" y="3274596"/>
            <a:chExt cx="2501700" cy="1353953"/>
          </a:xfrm>
        </p:grpSpPr>
        <p:sp>
          <p:nvSpPr>
            <p:cNvPr id="281" name="Google Shape;281;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30"/>
          <p:cNvSpPr txBox="1"/>
          <p:nvPr>
            <p:ph type="title"/>
          </p:nvPr>
        </p:nvSpPr>
        <p:spPr>
          <a:xfrm>
            <a:off x="967525" y="3455476"/>
            <a:ext cx="2238300" cy="3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Data </a:t>
            </a:r>
            <a:r>
              <a:rPr lang="en-GB" sz="1000"/>
              <a:t>Preprocessing</a:t>
            </a:r>
            <a:endParaRPr sz="1000"/>
          </a:p>
        </p:txBody>
      </p:sp>
      <p:sp>
        <p:nvSpPr>
          <p:cNvPr id="284" name="Google Shape;284;p30"/>
          <p:cNvSpPr txBox="1"/>
          <p:nvPr>
            <p:ph idx="4294967295" type="body"/>
          </p:nvPr>
        </p:nvSpPr>
        <p:spPr>
          <a:xfrm>
            <a:off x="830575" y="3782175"/>
            <a:ext cx="2470200" cy="8448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Font typeface="Arial"/>
              <a:buChar char="●"/>
            </a:pPr>
            <a:r>
              <a:rPr lang="en-GB" sz="1000">
                <a:solidFill>
                  <a:srgbClr val="2B2B2B"/>
                </a:solidFill>
                <a:latin typeface="Arial"/>
                <a:ea typeface="Arial"/>
                <a:cs typeface="Arial"/>
                <a:sym typeface="Arial"/>
              </a:rPr>
              <a:t>Remove duplicate/null data.</a:t>
            </a:r>
            <a:endParaRPr sz="1000">
              <a:solidFill>
                <a:srgbClr val="2B2B2B"/>
              </a:solidFill>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lang="en-GB" sz="1000">
                <a:solidFill>
                  <a:srgbClr val="2B2B2B"/>
                </a:solidFill>
                <a:latin typeface="Arial"/>
                <a:ea typeface="Arial"/>
                <a:cs typeface="Arial"/>
                <a:sym typeface="Arial"/>
              </a:rPr>
              <a:t>Break data into smaller tables</a:t>
            </a:r>
            <a:endParaRPr sz="1000">
              <a:solidFill>
                <a:srgbClr val="2B2B2B"/>
              </a:solidFill>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lang="en-GB" sz="1000">
                <a:solidFill>
                  <a:srgbClr val="2B2B2B"/>
                </a:solidFill>
                <a:latin typeface="Arial"/>
                <a:ea typeface="Arial"/>
                <a:cs typeface="Arial"/>
                <a:sym typeface="Arial"/>
              </a:rPr>
              <a:t>Remove noisy data</a:t>
            </a:r>
            <a:endParaRPr sz="500"/>
          </a:p>
        </p:txBody>
      </p:sp>
      <p:pic>
        <p:nvPicPr>
          <p:cNvPr id="285" name="Google Shape;285;p30"/>
          <p:cNvPicPr preferRelativeResize="0"/>
          <p:nvPr/>
        </p:nvPicPr>
        <p:blipFill rotWithShape="1">
          <a:blip r:embed="rId4">
            <a:alphaModFix/>
          </a:blip>
          <a:srcRect b="12062" l="0" r="0" t="12070"/>
          <a:stretch/>
        </p:blipFill>
        <p:spPr>
          <a:xfrm>
            <a:off x="3332867" y="3359013"/>
            <a:ext cx="2501196" cy="1267830"/>
          </a:xfrm>
          <a:prstGeom prst="rect">
            <a:avLst/>
          </a:prstGeom>
          <a:noFill/>
          <a:ln>
            <a:noFill/>
          </a:ln>
        </p:spPr>
      </p:pic>
      <p:sp>
        <p:nvSpPr>
          <p:cNvPr id="286" name="Google Shape;286;p30"/>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287" name="Google Shape;287;p30"/>
          <p:cNvGrpSpPr/>
          <p:nvPr/>
        </p:nvGrpSpPr>
        <p:grpSpPr>
          <a:xfrm flipH="1" rot="10800000">
            <a:off x="3332867" y="2091171"/>
            <a:ext cx="2501700" cy="1353953"/>
            <a:chOff x="830400" y="3274596"/>
            <a:chExt cx="2501700" cy="1353953"/>
          </a:xfrm>
        </p:grpSpPr>
        <p:sp>
          <p:nvSpPr>
            <p:cNvPr id="288" name="Google Shape;288;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30"/>
          <p:cNvSpPr txBox="1"/>
          <p:nvPr>
            <p:ph type="title"/>
          </p:nvPr>
        </p:nvSpPr>
        <p:spPr>
          <a:xfrm>
            <a:off x="3464300" y="2176251"/>
            <a:ext cx="2238300" cy="3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Feature Engineering</a:t>
            </a:r>
            <a:endParaRPr sz="1000"/>
          </a:p>
        </p:txBody>
      </p:sp>
      <p:sp>
        <p:nvSpPr>
          <p:cNvPr id="291" name="Google Shape;291;p30"/>
          <p:cNvSpPr txBox="1"/>
          <p:nvPr>
            <p:ph idx="4294967295" type="body"/>
          </p:nvPr>
        </p:nvSpPr>
        <p:spPr>
          <a:xfrm>
            <a:off x="3332875" y="2506475"/>
            <a:ext cx="2470200" cy="8448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Font typeface="Arial"/>
              <a:buChar char="●"/>
            </a:pPr>
            <a:r>
              <a:rPr lang="en-GB" sz="1000">
                <a:solidFill>
                  <a:srgbClr val="2B2B2B"/>
                </a:solidFill>
                <a:latin typeface="Arial"/>
                <a:ea typeface="Arial"/>
                <a:cs typeface="Arial"/>
                <a:sym typeface="Arial"/>
              </a:rPr>
              <a:t>Identify features  for optimal performance.</a:t>
            </a:r>
            <a:endParaRPr sz="1000">
              <a:solidFill>
                <a:srgbClr val="2B2B2B"/>
              </a:solidFill>
              <a:latin typeface="Arial"/>
              <a:ea typeface="Arial"/>
              <a:cs typeface="Arial"/>
              <a:sym typeface="Arial"/>
            </a:endParaRPr>
          </a:p>
          <a:p>
            <a:pPr indent="-292100" lvl="0" marL="457200" rtl="0" algn="l">
              <a:lnSpc>
                <a:spcPct val="150000"/>
              </a:lnSpc>
              <a:spcBef>
                <a:spcPts val="0"/>
              </a:spcBef>
              <a:spcAft>
                <a:spcPts val="0"/>
              </a:spcAft>
              <a:buSzPts val="1000"/>
              <a:buFont typeface="Arial"/>
              <a:buChar char="●"/>
            </a:pPr>
            <a:r>
              <a:rPr lang="en-GB" sz="1000">
                <a:solidFill>
                  <a:srgbClr val="2B2B2B"/>
                </a:solidFill>
                <a:latin typeface="Arial"/>
                <a:ea typeface="Arial"/>
                <a:cs typeface="Arial"/>
                <a:sym typeface="Arial"/>
              </a:rPr>
              <a:t>Ensure proper encoders</a:t>
            </a:r>
            <a:endParaRPr sz="1000">
              <a:solidFill>
                <a:srgbClr val="2B2B2B"/>
              </a:solidFill>
              <a:latin typeface="Arial"/>
              <a:ea typeface="Arial"/>
              <a:cs typeface="Arial"/>
              <a:sym typeface="Arial"/>
            </a:endParaRPr>
          </a:p>
          <a:p>
            <a:pPr indent="0" lvl="0" marL="0" rtl="0" algn="l">
              <a:lnSpc>
                <a:spcPct val="115000"/>
              </a:lnSpc>
              <a:spcBef>
                <a:spcPts val="0"/>
              </a:spcBef>
              <a:spcAft>
                <a:spcPts val="1600"/>
              </a:spcAft>
              <a:buNone/>
            </a:pPr>
            <a:r>
              <a:t/>
            </a:r>
            <a:endParaRPr sz="800"/>
          </a:p>
        </p:txBody>
      </p:sp>
      <p:pic>
        <p:nvPicPr>
          <p:cNvPr id="292" name="Google Shape;292;p30"/>
          <p:cNvPicPr preferRelativeResize="0"/>
          <p:nvPr/>
        </p:nvPicPr>
        <p:blipFill rotWithShape="1">
          <a:blip r:embed="rId5">
            <a:alphaModFix/>
          </a:blip>
          <a:srcRect b="17409" l="0" r="0" t="17409"/>
          <a:stretch/>
        </p:blipFill>
        <p:spPr>
          <a:xfrm>
            <a:off x="5832591" y="2091175"/>
            <a:ext cx="2501195" cy="1267841"/>
          </a:xfrm>
          <a:prstGeom prst="rect">
            <a:avLst/>
          </a:prstGeom>
          <a:noFill/>
          <a:ln>
            <a:noFill/>
          </a:ln>
        </p:spPr>
      </p:pic>
      <p:sp>
        <p:nvSpPr>
          <p:cNvPr id="293" name="Google Shape;293;p30"/>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94" name="Google Shape;294;p30"/>
          <p:cNvGrpSpPr/>
          <p:nvPr/>
        </p:nvGrpSpPr>
        <p:grpSpPr>
          <a:xfrm>
            <a:off x="5832591" y="3274596"/>
            <a:ext cx="2501700" cy="1353953"/>
            <a:chOff x="830400" y="3274596"/>
            <a:chExt cx="2501700" cy="1353953"/>
          </a:xfrm>
        </p:grpSpPr>
        <p:sp>
          <p:nvSpPr>
            <p:cNvPr id="295" name="Google Shape;295;p30"/>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30"/>
          <p:cNvSpPr txBox="1"/>
          <p:nvPr>
            <p:ph type="title"/>
          </p:nvPr>
        </p:nvSpPr>
        <p:spPr>
          <a:xfrm>
            <a:off x="5960975" y="3350475"/>
            <a:ext cx="22383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Training &amp; Test Sets</a:t>
            </a:r>
            <a:endParaRPr sz="1000"/>
          </a:p>
        </p:txBody>
      </p:sp>
      <p:sp>
        <p:nvSpPr>
          <p:cNvPr id="298" name="Google Shape;298;p30"/>
          <p:cNvSpPr txBox="1"/>
          <p:nvPr>
            <p:ph idx="4294967295" type="body"/>
          </p:nvPr>
        </p:nvSpPr>
        <p:spPr>
          <a:xfrm>
            <a:off x="5856250" y="3782175"/>
            <a:ext cx="2470200" cy="7533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rgbClr val="2B2B2B"/>
              </a:buClr>
              <a:buSzPts val="1000"/>
              <a:buFont typeface="Arial"/>
              <a:buChar char="●"/>
            </a:pPr>
            <a:r>
              <a:rPr lang="en-GB" sz="1000">
                <a:solidFill>
                  <a:srgbClr val="2B2B2B"/>
                </a:solidFill>
                <a:latin typeface="Arial"/>
                <a:ea typeface="Arial"/>
                <a:cs typeface="Arial"/>
                <a:sym typeface="Arial"/>
              </a:rPr>
              <a:t>Use test_train_split from sklearn to split data.</a:t>
            </a:r>
            <a:endParaRPr sz="1000">
              <a:solidFill>
                <a:srgbClr val="2B2B2B"/>
              </a:solidFill>
              <a:latin typeface="Arial"/>
              <a:ea typeface="Arial"/>
              <a:cs typeface="Arial"/>
              <a:sym typeface="Arial"/>
            </a:endParaRPr>
          </a:p>
          <a:p>
            <a:pPr indent="-292100" lvl="0" marL="457200" rtl="0" algn="l">
              <a:lnSpc>
                <a:spcPct val="150000"/>
              </a:lnSpc>
              <a:spcBef>
                <a:spcPts val="0"/>
              </a:spcBef>
              <a:spcAft>
                <a:spcPts val="0"/>
              </a:spcAft>
              <a:buClr>
                <a:srgbClr val="2B2B2B"/>
              </a:buClr>
              <a:buSzPts val="1000"/>
              <a:buFont typeface="Arial"/>
              <a:buChar char="●"/>
            </a:pPr>
            <a:r>
              <a:rPr lang="en-GB" sz="1000">
                <a:solidFill>
                  <a:srgbClr val="2B2B2B"/>
                </a:solidFill>
                <a:latin typeface="Arial"/>
                <a:ea typeface="Arial"/>
                <a:cs typeface="Arial"/>
                <a:sym typeface="Arial"/>
              </a:rPr>
              <a:t>Scale data accordingly</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1"/>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ETL Pipeline</a:t>
            </a:r>
            <a:endParaRPr/>
          </a:p>
        </p:txBody>
      </p:sp>
      <p:pic>
        <p:nvPicPr>
          <p:cNvPr id="304" name="Google Shape;304;p31"/>
          <p:cNvPicPr preferRelativeResize="0"/>
          <p:nvPr/>
        </p:nvPicPr>
        <p:blipFill rotWithShape="1">
          <a:blip r:embed="rId3">
            <a:alphaModFix/>
          </a:blip>
          <a:srcRect b="0" l="0" r="0" t="15916"/>
          <a:stretch/>
        </p:blipFill>
        <p:spPr>
          <a:xfrm>
            <a:off x="1372913" y="1835950"/>
            <a:ext cx="6398175" cy="31419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2"/>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Leaders in ESG</a:t>
            </a:r>
            <a:endParaRPr/>
          </a:p>
        </p:txBody>
      </p:sp>
      <p:sp>
        <p:nvSpPr>
          <p:cNvPr id="310" name="Google Shape;310;p32"/>
          <p:cNvSpPr txBox="1"/>
          <p:nvPr>
            <p:ph idx="1" type="body"/>
          </p:nvPr>
        </p:nvSpPr>
        <p:spPr>
          <a:xfrm>
            <a:off x="3605300" y="1068650"/>
            <a:ext cx="4798200" cy="78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Here are the top 5 companies based on overall ESG</a:t>
            </a:r>
            <a:endParaRPr sz="1100"/>
          </a:p>
        </p:txBody>
      </p:sp>
      <p:pic>
        <p:nvPicPr>
          <p:cNvPr id="311" name="Google Shape;311;p32"/>
          <p:cNvPicPr preferRelativeResize="0"/>
          <p:nvPr/>
        </p:nvPicPr>
        <p:blipFill rotWithShape="1">
          <a:blip r:embed="rId3">
            <a:alphaModFix/>
          </a:blip>
          <a:srcRect b="1331" l="0" r="0" t="36136"/>
          <a:stretch/>
        </p:blipFill>
        <p:spPr>
          <a:xfrm>
            <a:off x="479550" y="1858025"/>
            <a:ext cx="7923948" cy="30677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5" name="Shape 315"/>
        <p:cNvGrpSpPr/>
        <p:nvPr/>
      </p:nvGrpSpPr>
      <p:grpSpPr>
        <a:xfrm>
          <a:off x="0" y="0"/>
          <a:ext cx="0" cy="0"/>
          <a:chOff x="0" y="0"/>
          <a:chExt cx="0" cy="0"/>
        </a:xfrm>
      </p:grpSpPr>
      <p:sp>
        <p:nvSpPr>
          <p:cNvPr id="316" name="Google Shape;316;p33"/>
          <p:cNvSpPr txBox="1"/>
          <p:nvPr>
            <p:ph idx="1" type="body"/>
          </p:nvPr>
        </p:nvSpPr>
        <p:spPr>
          <a:xfrm>
            <a:off x="7276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100"/>
              <a:t>Here we can include more details on our findings</a:t>
            </a:r>
            <a:endParaRPr sz="1100"/>
          </a:p>
        </p:txBody>
      </p:sp>
      <p:sp>
        <p:nvSpPr>
          <p:cNvPr id="317" name="Google Shape;317;p33"/>
          <p:cNvSpPr txBox="1"/>
          <p:nvPr/>
        </p:nvSpPr>
        <p:spPr>
          <a:xfrm>
            <a:off x="754179" y="2175671"/>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dk1"/>
                </a:solidFill>
                <a:latin typeface="Lato"/>
                <a:ea typeface="Lato"/>
                <a:cs typeface="Lato"/>
                <a:sym typeface="Lato"/>
              </a:rPr>
              <a:t>Trend 01 </a:t>
            </a:r>
            <a:endParaRPr sz="800">
              <a:solidFill>
                <a:schemeClr val="dk1"/>
              </a:solidFill>
              <a:latin typeface="Lato"/>
              <a:ea typeface="Lato"/>
              <a:cs typeface="Lato"/>
              <a:sym typeface="Lato"/>
            </a:endParaRPr>
          </a:p>
        </p:txBody>
      </p:sp>
      <p:sp>
        <p:nvSpPr>
          <p:cNvPr id="318" name="Google Shape;318;p33"/>
          <p:cNvSpPr txBox="1"/>
          <p:nvPr/>
        </p:nvSpPr>
        <p:spPr>
          <a:xfrm>
            <a:off x="6731775" y="2274875"/>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dk1"/>
                </a:solidFill>
                <a:latin typeface="Lato"/>
                <a:ea typeface="Lato"/>
                <a:cs typeface="Lato"/>
                <a:sym typeface="Lato"/>
              </a:rPr>
              <a:t>75%</a:t>
            </a:r>
            <a:endParaRPr b="1" sz="2000">
              <a:solidFill>
                <a:schemeClr val="dk1"/>
              </a:solidFill>
              <a:latin typeface="Lato"/>
              <a:ea typeface="Lato"/>
              <a:cs typeface="Lato"/>
              <a:sym typeface="Lato"/>
            </a:endParaRPr>
          </a:p>
        </p:txBody>
      </p:sp>
      <p:sp>
        <p:nvSpPr>
          <p:cNvPr id="319" name="Google Shape;319;p33"/>
          <p:cNvSpPr txBox="1"/>
          <p:nvPr/>
        </p:nvSpPr>
        <p:spPr>
          <a:xfrm>
            <a:off x="6731775" y="275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Trend 01 notes</a:t>
            </a:r>
            <a:endParaRPr sz="800">
              <a:solidFill>
                <a:schemeClr val="accent1"/>
              </a:solidFill>
              <a:latin typeface="Lato"/>
              <a:ea typeface="Lato"/>
              <a:cs typeface="Lato"/>
              <a:sym typeface="Lato"/>
            </a:endParaRPr>
          </a:p>
        </p:txBody>
      </p:sp>
      <p:sp>
        <p:nvSpPr>
          <p:cNvPr id="320" name="Google Shape;320;p33"/>
          <p:cNvSpPr txBox="1"/>
          <p:nvPr/>
        </p:nvSpPr>
        <p:spPr>
          <a:xfrm>
            <a:off x="754179" y="3485646"/>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3"/>
                </a:solidFill>
                <a:latin typeface="Lato"/>
                <a:ea typeface="Lato"/>
                <a:cs typeface="Lato"/>
                <a:sym typeface="Lato"/>
              </a:rPr>
              <a:t>Trend 02 </a:t>
            </a:r>
            <a:endParaRPr sz="800">
              <a:solidFill>
                <a:schemeClr val="accent3"/>
              </a:solidFill>
              <a:latin typeface="Lato"/>
              <a:ea typeface="Lato"/>
              <a:cs typeface="Lato"/>
              <a:sym typeface="Lato"/>
            </a:endParaRPr>
          </a:p>
        </p:txBody>
      </p:sp>
      <p:sp>
        <p:nvSpPr>
          <p:cNvPr id="321" name="Google Shape;321;p33"/>
          <p:cNvSpPr txBox="1"/>
          <p:nvPr/>
        </p:nvSpPr>
        <p:spPr>
          <a:xfrm>
            <a:off x="6731775" y="3584850"/>
            <a:ext cx="1026900" cy="46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b="1" lang="en-GB" sz="2000">
                <a:solidFill>
                  <a:schemeClr val="accent3"/>
                </a:solidFill>
                <a:latin typeface="Lato"/>
                <a:ea typeface="Lato"/>
                <a:cs typeface="Lato"/>
                <a:sym typeface="Lato"/>
              </a:rPr>
              <a:t>53%</a:t>
            </a:r>
            <a:endParaRPr b="1" sz="2000">
              <a:solidFill>
                <a:schemeClr val="accent3"/>
              </a:solidFill>
              <a:latin typeface="Lato"/>
              <a:ea typeface="Lato"/>
              <a:cs typeface="Lato"/>
              <a:sym typeface="Lato"/>
            </a:endParaRPr>
          </a:p>
        </p:txBody>
      </p:sp>
      <p:sp>
        <p:nvSpPr>
          <p:cNvPr id="322" name="Google Shape;322;p33"/>
          <p:cNvSpPr txBox="1"/>
          <p:nvPr/>
        </p:nvSpPr>
        <p:spPr>
          <a:xfrm>
            <a:off x="6731775" y="4061300"/>
            <a:ext cx="1764300" cy="60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rPr lang="en-GB" sz="800">
                <a:solidFill>
                  <a:schemeClr val="accent1"/>
                </a:solidFill>
                <a:latin typeface="Lato"/>
                <a:ea typeface="Lato"/>
                <a:cs typeface="Lato"/>
                <a:sym typeface="Lato"/>
              </a:rPr>
              <a:t>Trend 02 notes</a:t>
            </a:r>
            <a:endParaRPr sz="800">
              <a:solidFill>
                <a:schemeClr val="accent1"/>
              </a:solidFill>
              <a:latin typeface="Lato"/>
              <a:ea typeface="Lato"/>
              <a:cs typeface="Lato"/>
              <a:sym typeface="Lato"/>
            </a:endParaRPr>
          </a:p>
        </p:txBody>
      </p:sp>
      <p:grpSp>
        <p:nvGrpSpPr>
          <p:cNvPr id="323" name="Google Shape;323;p33"/>
          <p:cNvGrpSpPr/>
          <p:nvPr/>
        </p:nvGrpSpPr>
        <p:grpSpPr>
          <a:xfrm>
            <a:off x="830389" y="2421425"/>
            <a:ext cx="5849592" cy="891075"/>
            <a:chOff x="830389" y="2345225"/>
            <a:chExt cx="5849592" cy="891075"/>
          </a:xfrm>
        </p:grpSpPr>
        <p:sp>
          <p:nvSpPr>
            <p:cNvPr id="324" name="Google Shape;324;p33"/>
            <p:cNvSpPr/>
            <p:nvPr/>
          </p:nvSpPr>
          <p:spPr>
            <a:xfrm>
              <a:off x="830514"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3"/>
            <p:cNvSpPr/>
            <p:nvPr/>
          </p:nvSpPr>
          <p:spPr>
            <a:xfrm>
              <a:off x="1420755"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2010996"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2601237"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319147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
            <p:cNvSpPr/>
            <p:nvPr/>
          </p:nvSpPr>
          <p:spPr>
            <a:xfrm>
              <a:off x="3781718"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3"/>
            <p:cNvSpPr/>
            <p:nvPr/>
          </p:nvSpPr>
          <p:spPr>
            <a:xfrm>
              <a:off x="4371959" y="2345225"/>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3"/>
            <p:cNvSpPr/>
            <p:nvPr/>
          </p:nvSpPr>
          <p:spPr>
            <a:xfrm>
              <a:off x="4962200"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5552441"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3"/>
            <p:cNvSpPr/>
            <p:nvPr/>
          </p:nvSpPr>
          <p:spPr>
            <a:xfrm>
              <a:off x="6142682" y="234522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3"/>
            <p:cNvSpPr/>
            <p:nvPr/>
          </p:nvSpPr>
          <p:spPr>
            <a:xfrm>
              <a:off x="830514"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3"/>
            <p:cNvSpPr/>
            <p:nvPr/>
          </p:nvSpPr>
          <p:spPr>
            <a:xfrm>
              <a:off x="1420755"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3"/>
            <p:cNvSpPr/>
            <p:nvPr/>
          </p:nvSpPr>
          <p:spPr>
            <a:xfrm>
              <a:off x="2010996"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3"/>
            <p:cNvSpPr/>
            <p:nvPr/>
          </p:nvSpPr>
          <p:spPr>
            <a:xfrm>
              <a:off x="2601237"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3"/>
            <p:cNvSpPr/>
            <p:nvPr/>
          </p:nvSpPr>
          <p:spPr>
            <a:xfrm>
              <a:off x="319147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3781718"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3"/>
            <p:cNvSpPr/>
            <p:nvPr/>
          </p:nvSpPr>
          <p:spPr>
            <a:xfrm>
              <a:off x="4371959" y="243913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3"/>
            <p:cNvSpPr/>
            <p:nvPr/>
          </p:nvSpPr>
          <p:spPr>
            <a:xfrm>
              <a:off x="4962200"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5552441"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6142682" y="243913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830389"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1420630"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p:nvPr/>
          </p:nvSpPr>
          <p:spPr>
            <a:xfrm>
              <a:off x="2010871"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2601112"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319135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3781593"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4371834" y="2533044"/>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4962075"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5552316"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6142557" y="2533044"/>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3"/>
            <p:cNvSpPr/>
            <p:nvPr/>
          </p:nvSpPr>
          <p:spPr>
            <a:xfrm>
              <a:off x="830514"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1420755"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2010996"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2601237"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319147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3781718"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4371959" y="262695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4962200"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5552441"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3"/>
            <p:cNvSpPr/>
            <p:nvPr/>
          </p:nvSpPr>
          <p:spPr>
            <a:xfrm>
              <a:off x="6142682" y="262695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3"/>
            <p:cNvSpPr/>
            <p:nvPr/>
          </p:nvSpPr>
          <p:spPr>
            <a:xfrm>
              <a:off x="830514"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1420755"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3"/>
            <p:cNvSpPr/>
            <p:nvPr/>
          </p:nvSpPr>
          <p:spPr>
            <a:xfrm>
              <a:off x="2010996"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a:off x="2601237"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a:off x="319147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3781718"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3"/>
            <p:cNvSpPr/>
            <p:nvPr/>
          </p:nvSpPr>
          <p:spPr>
            <a:xfrm>
              <a:off x="4371959" y="2720863"/>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4962200"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5552441"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6142682" y="2720863"/>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830514"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1420755"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2010996"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3"/>
            <p:cNvSpPr/>
            <p:nvPr/>
          </p:nvSpPr>
          <p:spPr>
            <a:xfrm>
              <a:off x="2601237"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3"/>
            <p:cNvSpPr/>
            <p:nvPr/>
          </p:nvSpPr>
          <p:spPr>
            <a:xfrm>
              <a:off x="319147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3781718"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4371959"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4962200" y="2814772"/>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5552441"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6142682" y="2814772"/>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3"/>
            <p:cNvSpPr/>
            <p:nvPr/>
          </p:nvSpPr>
          <p:spPr>
            <a:xfrm>
              <a:off x="830514"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1420755"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2010996"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2601237"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319147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3"/>
            <p:cNvSpPr/>
            <p:nvPr/>
          </p:nvSpPr>
          <p:spPr>
            <a:xfrm>
              <a:off x="3781718"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4371959"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4962200" y="290868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5552441"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6142682" y="290868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830514"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1420755"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2010996"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2601237"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319147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3781718"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4371959"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4962200" y="3002591"/>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p:nvPr/>
          </p:nvSpPr>
          <p:spPr>
            <a:xfrm>
              <a:off x="5552441"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3"/>
            <p:cNvSpPr/>
            <p:nvPr/>
          </p:nvSpPr>
          <p:spPr>
            <a:xfrm>
              <a:off x="6142682" y="3002591"/>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3"/>
            <p:cNvSpPr/>
            <p:nvPr/>
          </p:nvSpPr>
          <p:spPr>
            <a:xfrm>
              <a:off x="830514"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3"/>
            <p:cNvSpPr/>
            <p:nvPr/>
          </p:nvSpPr>
          <p:spPr>
            <a:xfrm>
              <a:off x="1420755"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2010996"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2601237"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319147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3781718"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4371959"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p:nvPr/>
          </p:nvSpPr>
          <p:spPr>
            <a:xfrm>
              <a:off x="4962200" y="30965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3"/>
            <p:cNvSpPr/>
            <p:nvPr/>
          </p:nvSpPr>
          <p:spPr>
            <a:xfrm>
              <a:off x="5552441"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6142682" y="30965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830514"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p:nvPr/>
          </p:nvSpPr>
          <p:spPr>
            <a:xfrm>
              <a:off x="1420755"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3"/>
            <p:cNvSpPr/>
            <p:nvPr/>
          </p:nvSpPr>
          <p:spPr>
            <a:xfrm>
              <a:off x="2010996"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a:off x="2601237"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319147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3781718"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4371959"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p:nvPr/>
          </p:nvSpPr>
          <p:spPr>
            <a:xfrm>
              <a:off x="4962200" y="3190400"/>
              <a:ext cx="537300" cy="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3"/>
            <p:cNvSpPr/>
            <p:nvPr/>
          </p:nvSpPr>
          <p:spPr>
            <a:xfrm>
              <a:off x="5552441"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6142682" y="31904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33"/>
          <p:cNvGrpSpPr/>
          <p:nvPr/>
        </p:nvGrpSpPr>
        <p:grpSpPr>
          <a:xfrm>
            <a:off x="830514" y="3731400"/>
            <a:ext cx="5849467" cy="891075"/>
            <a:chOff x="830514" y="3655200"/>
            <a:chExt cx="5849467" cy="891075"/>
          </a:xfrm>
        </p:grpSpPr>
        <p:sp>
          <p:nvSpPr>
            <p:cNvPr id="425" name="Google Shape;425;p33"/>
            <p:cNvSpPr/>
            <p:nvPr/>
          </p:nvSpPr>
          <p:spPr>
            <a:xfrm>
              <a:off x="830514"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3"/>
            <p:cNvSpPr/>
            <p:nvPr/>
          </p:nvSpPr>
          <p:spPr>
            <a:xfrm>
              <a:off x="1420755"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3"/>
            <p:cNvSpPr/>
            <p:nvPr/>
          </p:nvSpPr>
          <p:spPr>
            <a:xfrm>
              <a:off x="2010996"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p:nvPr/>
          </p:nvSpPr>
          <p:spPr>
            <a:xfrm>
              <a:off x="2601237"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3"/>
            <p:cNvSpPr/>
            <p:nvPr/>
          </p:nvSpPr>
          <p:spPr>
            <a:xfrm>
              <a:off x="3191478" y="3655200"/>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3"/>
            <p:cNvSpPr/>
            <p:nvPr/>
          </p:nvSpPr>
          <p:spPr>
            <a:xfrm>
              <a:off x="3781718"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3"/>
            <p:cNvSpPr/>
            <p:nvPr/>
          </p:nvSpPr>
          <p:spPr>
            <a:xfrm>
              <a:off x="4371959"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3"/>
            <p:cNvSpPr/>
            <p:nvPr/>
          </p:nvSpPr>
          <p:spPr>
            <a:xfrm>
              <a:off x="4962200"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3"/>
            <p:cNvSpPr/>
            <p:nvPr/>
          </p:nvSpPr>
          <p:spPr>
            <a:xfrm>
              <a:off x="5552441"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3"/>
            <p:cNvSpPr/>
            <p:nvPr/>
          </p:nvSpPr>
          <p:spPr>
            <a:xfrm>
              <a:off x="6142682" y="3655200"/>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3"/>
            <p:cNvSpPr/>
            <p:nvPr/>
          </p:nvSpPr>
          <p:spPr>
            <a:xfrm>
              <a:off x="830514"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p:nvPr/>
          </p:nvSpPr>
          <p:spPr>
            <a:xfrm>
              <a:off x="1420755"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3"/>
            <p:cNvSpPr/>
            <p:nvPr/>
          </p:nvSpPr>
          <p:spPr>
            <a:xfrm>
              <a:off x="2010996"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3"/>
            <p:cNvSpPr/>
            <p:nvPr/>
          </p:nvSpPr>
          <p:spPr>
            <a:xfrm>
              <a:off x="2601237"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3191478" y="374910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3"/>
            <p:cNvSpPr/>
            <p:nvPr/>
          </p:nvSpPr>
          <p:spPr>
            <a:xfrm>
              <a:off x="3781718"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3"/>
            <p:cNvSpPr/>
            <p:nvPr/>
          </p:nvSpPr>
          <p:spPr>
            <a:xfrm>
              <a:off x="4371959"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4962200"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3"/>
            <p:cNvSpPr/>
            <p:nvPr/>
          </p:nvSpPr>
          <p:spPr>
            <a:xfrm>
              <a:off x="5552441"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3"/>
            <p:cNvSpPr/>
            <p:nvPr/>
          </p:nvSpPr>
          <p:spPr>
            <a:xfrm>
              <a:off x="6142682" y="374910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p:nvPr/>
          </p:nvSpPr>
          <p:spPr>
            <a:xfrm>
              <a:off x="830514"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3"/>
            <p:cNvSpPr/>
            <p:nvPr/>
          </p:nvSpPr>
          <p:spPr>
            <a:xfrm>
              <a:off x="1420755"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a:off x="2010996"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p:nvPr/>
          </p:nvSpPr>
          <p:spPr>
            <a:xfrm>
              <a:off x="2601237"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3"/>
            <p:cNvSpPr/>
            <p:nvPr/>
          </p:nvSpPr>
          <p:spPr>
            <a:xfrm>
              <a:off x="3191478" y="3843019"/>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3"/>
            <p:cNvSpPr/>
            <p:nvPr/>
          </p:nvSpPr>
          <p:spPr>
            <a:xfrm>
              <a:off x="3781718"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p:nvPr/>
          </p:nvSpPr>
          <p:spPr>
            <a:xfrm>
              <a:off x="4371959"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3"/>
            <p:cNvSpPr/>
            <p:nvPr/>
          </p:nvSpPr>
          <p:spPr>
            <a:xfrm>
              <a:off x="4962200"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3"/>
            <p:cNvSpPr/>
            <p:nvPr/>
          </p:nvSpPr>
          <p:spPr>
            <a:xfrm>
              <a:off x="5552441"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3"/>
            <p:cNvSpPr/>
            <p:nvPr/>
          </p:nvSpPr>
          <p:spPr>
            <a:xfrm>
              <a:off x="6142682" y="3843019"/>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3"/>
            <p:cNvSpPr/>
            <p:nvPr/>
          </p:nvSpPr>
          <p:spPr>
            <a:xfrm>
              <a:off x="830514"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3"/>
            <p:cNvSpPr/>
            <p:nvPr/>
          </p:nvSpPr>
          <p:spPr>
            <a:xfrm>
              <a:off x="1420755"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3"/>
            <p:cNvSpPr/>
            <p:nvPr/>
          </p:nvSpPr>
          <p:spPr>
            <a:xfrm>
              <a:off x="2010996"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3"/>
            <p:cNvSpPr/>
            <p:nvPr/>
          </p:nvSpPr>
          <p:spPr>
            <a:xfrm>
              <a:off x="2601237"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3"/>
            <p:cNvSpPr/>
            <p:nvPr/>
          </p:nvSpPr>
          <p:spPr>
            <a:xfrm>
              <a:off x="3191478" y="393692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3"/>
            <p:cNvSpPr/>
            <p:nvPr/>
          </p:nvSpPr>
          <p:spPr>
            <a:xfrm>
              <a:off x="3781718"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3"/>
            <p:cNvSpPr/>
            <p:nvPr/>
          </p:nvSpPr>
          <p:spPr>
            <a:xfrm>
              <a:off x="4371959"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3"/>
            <p:cNvSpPr/>
            <p:nvPr/>
          </p:nvSpPr>
          <p:spPr>
            <a:xfrm>
              <a:off x="4962200"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3"/>
            <p:cNvSpPr/>
            <p:nvPr/>
          </p:nvSpPr>
          <p:spPr>
            <a:xfrm>
              <a:off x="5552441"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3"/>
            <p:cNvSpPr/>
            <p:nvPr/>
          </p:nvSpPr>
          <p:spPr>
            <a:xfrm>
              <a:off x="6142682" y="393692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3"/>
            <p:cNvSpPr/>
            <p:nvPr/>
          </p:nvSpPr>
          <p:spPr>
            <a:xfrm>
              <a:off x="830514"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3"/>
            <p:cNvSpPr/>
            <p:nvPr/>
          </p:nvSpPr>
          <p:spPr>
            <a:xfrm>
              <a:off x="1420755"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3"/>
            <p:cNvSpPr/>
            <p:nvPr/>
          </p:nvSpPr>
          <p:spPr>
            <a:xfrm>
              <a:off x="2010996"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3"/>
            <p:cNvSpPr/>
            <p:nvPr/>
          </p:nvSpPr>
          <p:spPr>
            <a:xfrm>
              <a:off x="2601237"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3191478" y="4030838"/>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3781718"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4371959"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3"/>
            <p:cNvSpPr/>
            <p:nvPr/>
          </p:nvSpPr>
          <p:spPr>
            <a:xfrm>
              <a:off x="4962200"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3"/>
            <p:cNvSpPr/>
            <p:nvPr/>
          </p:nvSpPr>
          <p:spPr>
            <a:xfrm>
              <a:off x="5552441"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6142682" y="4030838"/>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3"/>
            <p:cNvSpPr/>
            <p:nvPr/>
          </p:nvSpPr>
          <p:spPr>
            <a:xfrm>
              <a:off x="830514"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3"/>
            <p:cNvSpPr/>
            <p:nvPr/>
          </p:nvSpPr>
          <p:spPr>
            <a:xfrm>
              <a:off x="1420755"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2010996"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3"/>
            <p:cNvSpPr/>
            <p:nvPr/>
          </p:nvSpPr>
          <p:spPr>
            <a:xfrm>
              <a:off x="2601237"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3"/>
            <p:cNvSpPr/>
            <p:nvPr/>
          </p:nvSpPr>
          <p:spPr>
            <a:xfrm>
              <a:off x="3191478" y="4124747"/>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3"/>
            <p:cNvSpPr/>
            <p:nvPr/>
          </p:nvSpPr>
          <p:spPr>
            <a:xfrm>
              <a:off x="3781718"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4371959"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4962200"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3"/>
            <p:cNvSpPr/>
            <p:nvPr/>
          </p:nvSpPr>
          <p:spPr>
            <a:xfrm>
              <a:off x="5552441"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3"/>
            <p:cNvSpPr/>
            <p:nvPr/>
          </p:nvSpPr>
          <p:spPr>
            <a:xfrm>
              <a:off x="6142682" y="4124747"/>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3"/>
            <p:cNvSpPr/>
            <p:nvPr/>
          </p:nvSpPr>
          <p:spPr>
            <a:xfrm>
              <a:off x="830514"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3"/>
            <p:cNvSpPr/>
            <p:nvPr/>
          </p:nvSpPr>
          <p:spPr>
            <a:xfrm>
              <a:off x="1420755"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3"/>
            <p:cNvSpPr/>
            <p:nvPr/>
          </p:nvSpPr>
          <p:spPr>
            <a:xfrm>
              <a:off x="2010996"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3"/>
            <p:cNvSpPr/>
            <p:nvPr/>
          </p:nvSpPr>
          <p:spPr>
            <a:xfrm>
              <a:off x="2601237"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3"/>
            <p:cNvSpPr/>
            <p:nvPr/>
          </p:nvSpPr>
          <p:spPr>
            <a:xfrm>
              <a:off x="3191478" y="421865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3"/>
            <p:cNvSpPr/>
            <p:nvPr/>
          </p:nvSpPr>
          <p:spPr>
            <a:xfrm>
              <a:off x="3781718"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3"/>
            <p:cNvSpPr/>
            <p:nvPr/>
          </p:nvSpPr>
          <p:spPr>
            <a:xfrm>
              <a:off x="4371959"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3"/>
            <p:cNvSpPr/>
            <p:nvPr/>
          </p:nvSpPr>
          <p:spPr>
            <a:xfrm>
              <a:off x="4962200"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3"/>
            <p:cNvSpPr/>
            <p:nvPr/>
          </p:nvSpPr>
          <p:spPr>
            <a:xfrm>
              <a:off x="5552441"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3"/>
            <p:cNvSpPr/>
            <p:nvPr/>
          </p:nvSpPr>
          <p:spPr>
            <a:xfrm>
              <a:off x="6142682" y="421865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3"/>
            <p:cNvSpPr/>
            <p:nvPr/>
          </p:nvSpPr>
          <p:spPr>
            <a:xfrm>
              <a:off x="830514"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3"/>
            <p:cNvSpPr/>
            <p:nvPr/>
          </p:nvSpPr>
          <p:spPr>
            <a:xfrm>
              <a:off x="1420755"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3"/>
            <p:cNvSpPr/>
            <p:nvPr/>
          </p:nvSpPr>
          <p:spPr>
            <a:xfrm>
              <a:off x="2010996"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2601237"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319147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3781718" y="4312566"/>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4371959"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4962200"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5552441"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6142682" y="4312566"/>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830514"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1420755"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2010996"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2601237"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319147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3781718" y="44064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4371959"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4962200"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5552441"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6142682" y="44064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830514"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1420755"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2010996"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2601237"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319147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3781718" y="4500375"/>
              <a:ext cx="537300" cy="45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4371959"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4962200"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5552441"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6142682" y="4500375"/>
              <a:ext cx="537300" cy="4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4"/>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Machine Learning 1</a:t>
            </a:r>
            <a:endParaRPr/>
          </a:p>
        </p:txBody>
      </p:sp>
      <p:sp>
        <p:nvSpPr>
          <p:cNvPr id="530" name="Google Shape;530;p34"/>
          <p:cNvSpPr txBox="1"/>
          <p:nvPr>
            <p:ph idx="1" type="body"/>
          </p:nvPr>
        </p:nvSpPr>
        <p:spPr>
          <a:xfrm>
            <a:off x="721225" y="1907600"/>
            <a:ext cx="7977900" cy="25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After reviewing various machine learning models, linear regression was used to formulate stock predictions.</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02122"/>
              </a:buClr>
              <a:buSzPts val="1300"/>
              <a:buFont typeface="Arial"/>
              <a:buChar char="●"/>
            </a:pPr>
            <a:r>
              <a:rPr lang="en-GB">
                <a:solidFill>
                  <a:srgbClr val="202122"/>
                </a:solidFill>
                <a:latin typeface="Arial"/>
                <a:ea typeface="Arial"/>
                <a:cs typeface="Arial"/>
                <a:sym typeface="Arial"/>
              </a:rPr>
              <a:t>Benefits: </a:t>
            </a:r>
            <a:endParaRPr>
              <a:solidFill>
                <a:srgbClr val="202122"/>
              </a:solidFill>
              <a:latin typeface="Arial"/>
              <a:ea typeface="Arial"/>
              <a:cs typeface="Arial"/>
              <a:sym typeface="Arial"/>
            </a:endParaRPr>
          </a:p>
          <a:p>
            <a:pPr indent="-298450" lvl="1" marL="914400" rtl="0" algn="l">
              <a:spcBef>
                <a:spcPts val="0"/>
              </a:spcBef>
              <a:spcAft>
                <a:spcPts val="0"/>
              </a:spcAft>
              <a:buClr>
                <a:srgbClr val="202122"/>
              </a:buClr>
              <a:buSzPts val="1100"/>
              <a:buFont typeface="Arial"/>
              <a:buChar char="○"/>
            </a:pPr>
            <a:r>
              <a:rPr lang="en-GB">
                <a:solidFill>
                  <a:srgbClr val="202122"/>
                </a:solidFill>
                <a:latin typeface="Arial"/>
                <a:ea typeface="Arial"/>
                <a:cs typeface="Arial"/>
                <a:sym typeface="Arial"/>
              </a:rPr>
              <a:t>Can be used to find a colelation between ESG and company performance.</a:t>
            </a:r>
            <a:endParaRPr>
              <a:solidFill>
                <a:srgbClr val="202122"/>
              </a:solidFill>
              <a:latin typeface="Arial"/>
              <a:ea typeface="Arial"/>
              <a:cs typeface="Arial"/>
              <a:sym typeface="Arial"/>
            </a:endParaRPr>
          </a:p>
          <a:p>
            <a:pPr indent="-298450" lvl="1" marL="914400" rtl="0" algn="l">
              <a:spcBef>
                <a:spcPts val="0"/>
              </a:spcBef>
              <a:spcAft>
                <a:spcPts val="0"/>
              </a:spcAft>
              <a:buClr>
                <a:srgbClr val="202122"/>
              </a:buClr>
              <a:buSzPts val="1100"/>
              <a:buFont typeface="Arial"/>
              <a:buChar char="○"/>
            </a:pPr>
            <a:r>
              <a:rPr lang="en-GB">
                <a:solidFill>
                  <a:srgbClr val="202122"/>
                </a:solidFill>
                <a:latin typeface="Arial"/>
                <a:ea typeface="Arial"/>
                <a:cs typeface="Arial"/>
                <a:sym typeface="Arial"/>
              </a:rPr>
              <a:t>Easier to implement, interpret and train efficiently.</a:t>
            </a:r>
            <a:endParaRPr>
              <a:solidFill>
                <a:srgbClr val="202122"/>
              </a:solidFill>
              <a:latin typeface="Arial"/>
              <a:ea typeface="Arial"/>
              <a:cs typeface="Arial"/>
              <a:sym typeface="Arial"/>
            </a:endParaRPr>
          </a:p>
          <a:p>
            <a:pPr indent="-298450" lvl="1" marL="914400" rtl="0" algn="l">
              <a:spcBef>
                <a:spcPts val="0"/>
              </a:spcBef>
              <a:spcAft>
                <a:spcPts val="0"/>
              </a:spcAft>
              <a:buClr>
                <a:srgbClr val="202122"/>
              </a:buClr>
              <a:buSzPts val="1100"/>
              <a:buFont typeface="Arial"/>
              <a:buChar char="○"/>
            </a:pPr>
            <a:r>
              <a:rPr lang="en-GB">
                <a:solidFill>
                  <a:srgbClr val="202122"/>
                </a:solidFill>
                <a:latin typeface="Arial"/>
                <a:ea typeface="Arial"/>
                <a:cs typeface="Arial"/>
                <a:sym typeface="Arial"/>
              </a:rPr>
              <a:t>Ridge model used in this case helps to mitigate overfitting of the data.</a:t>
            </a:r>
            <a:endParaRPr>
              <a:solidFill>
                <a:srgbClr val="202122"/>
              </a:solidFill>
              <a:latin typeface="Arial"/>
              <a:ea typeface="Arial"/>
              <a:cs typeface="Arial"/>
              <a:sym typeface="Arial"/>
            </a:endParaRPr>
          </a:p>
          <a:p>
            <a:pPr indent="-311150" lvl="0" marL="457200" rtl="0" algn="l">
              <a:spcBef>
                <a:spcPts val="0"/>
              </a:spcBef>
              <a:spcAft>
                <a:spcPts val="0"/>
              </a:spcAft>
              <a:buClr>
                <a:srgbClr val="202122"/>
              </a:buClr>
              <a:buSzPts val="1300"/>
              <a:buFont typeface="Arial"/>
              <a:buChar char="●"/>
            </a:pPr>
            <a:r>
              <a:rPr lang="en-GB">
                <a:solidFill>
                  <a:srgbClr val="202122"/>
                </a:solidFill>
                <a:latin typeface="Arial"/>
                <a:ea typeface="Arial"/>
                <a:cs typeface="Arial"/>
                <a:sym typeface="Arial"/>
              </a:rPr>
              <a:t>Limitations:</a:t>
            </a:r>
            <a:endParaRPr>
              <a:solidFill>
                <a:srgbClr val="202122"/>
              </a:solidFill>
              <a:latin typeface="Arial"/>
              <a:ea typeface="Arial"/>
              <a:cs typeface="Arial"/>
              <a:sym typeface="Arial"/>
            </a:endParaRPr>
          </a:p>
          <a:p>
            <a:pPr indent="-298450" lvl="1" marL="914400" rtl="0" algn="l">
              <a:spcBef>
                <a:spcPts val="0"/>
              </a:spcBef>
              <a:spcAft>
                <a:spcPts val="0"/>
              </a:spcAft>
              <a:buClr>
                <a:srgbClr val="202122"/>
              </a:buClr>
              <a:buSzPts val="1100"/>
              <a:buFont typeface="Arial"/>
              <a:buChar char="○"/>
            </a:pPr>
            <a:r>
              <a:rPr lang="en-GB">
                <a:solidFill>
                  <a:srgbClr val="202122"/>
                </a:solidFill>
                <a:latin typeface="Arial"/>
                <a:ea typeface="Arial"/>
                <a:cs typeface="Arial"/>
                <a:sym typeface="Arial"/>
              </a:rPr>
              <a:t>This model does not </a:t>
            </a:r>
            <a:r>
              <a:rPr lang="en-GB">
                <a:solidFill>
                  <a:srgbClr val="202122"/>
                </a:solidFill>
                <a:latin typeface="Arial"/>
                <a:ea typeface="Arial"/>
                <a:cs typeface="Arial"/>
                <a:sym typeface="Arial"/>
              </a:rPr>
              <a:t>account</a:t>
            </a:r>
            <a:r>
              <a:rPr lang="en-GB">
                <a:solidFill>
                  <a:srgbClr val="202122"/>
                </a:solidFill>
                <a:latin typeface="Arial"/>
                <a:ea typeface="Arial"/>
                <a:cs typeface="Arial"/>
                <a:sym typeface="Arial"/>
              </a:rPr>
              <a:t> for varying broker fees, taxes, etc. which may affect changes in the data over time.</a:t>
            </a:r>
            <a:endParaRPr>
              <a:solidFill>
                <a:srgbClr val="202122"/>
              </a:solidFill>
              <a:latin typeface="Arial"/>
              <a:ea typeface="Arial"/>
              <a:cs typeface="Arial"/>
              <a:sym typeface="Arial"/>
            </a:endParaRPr>
          </a:p>
          <a:p>
            <a:pPr indent="-298450" lvl="1" marL="914400" rtl="0" algn="l">
              <a:spcBef>
                <a:spcPts val="0"/>
              </a:spcBef>
              <a:spcAft>
                <a:spcPts val="0"/>
              </a:spcAft>
              <a:buClr>
                <a:srgbClr val="202122"/>
              </a:buClr>
              <a:buSzPts val="1100"/>
              <a:buFont typeface="Arial"/>
              <a:buChar char="○"/>
            </a:pPr>
            <a:r>
              <a:rPr lang="en-GB">
                <a:solidFill>
                  <a:srgbClr val="202122"/>
                </a:solidFill>
                <a:latin typeface="Arial"/>
                <a:ea typeface="Arial"/>
                <a:cs typeface="Arial"/>
                <a:sym typeface="Arial"/>
              </a:rPr>
              <a:t>There are also a number of other models such as Facebook Prophet, ARIMA, LSTM which also handle non-stationary behaviours.</a:t>
            </a:r>
            <a:endParaRPr>
              <a:solidFill>
                <a:srgbClr val="202122"/>
              </a:solidFill>
              <a:latin typeface="Arial"/>
              <a:ea typeface="Arial"/>
              <a:cs typeface="Arial"/>
              <a:sym typeface="Arial"/>
            </a:endParaRPr>
          </a:p>
          <a:p>
            <a:pPr indent="0" lvl="0" marL="0" rtl="0" algn="l">
              <a:spcBef>
                <a:spcPts val="16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b="1">
              <a:solidFill>
                <a:srgbClr val="24292E"/>
              </a:solidFill>
              <a:highlight>
                <a:srgbClr val="FFFFFF"/>
              </a:highlight>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5"/>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Linear Regression</a:t>
            </a:r>
            <a:endParaRPr/>
          </a:p>
        </p:txBody>
      </p:sp>
      <p:sp>
        <p:nvSpPr>
          <p:cNvPr id="536" name="Google Shape;536;p35"/>
          <p:cNvSpPr txBox="1"/>
          <p:nvPr>
            <p:ph idx="1" type="body"/>
          </p:nvPr>
        </p:nvSpPr>
        <p:spPr>
          <a:xfrm>
            <a:off x="721225" y="1907600"/>
            <a:ext cx="1886100" cy="14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24292E"/>
                </a:solidFill>
                <a:highlight>
                  <a:srgbClr val="FFFFFF"/>
                </a:highlight>
                <a:latin typeface="Arial"/>
                <a:ea typeface="Arial"/>
                <a:cs typeface="Arial"/>
                <a:sym typeface="Arial"/>
              </a:rPr>
              <a:t>Info: </a:t>
            </a:r>
            <a:r>
              <a:rPr lang="en-GB">
                <a:solidFill>
                  <a:srgbClr val="24292E"/>
                </a:solidFill>
                <a:highlight>
                  <a:srgbClr val="FFFFFF"/>
                </a:highlight>
                <a:latin typeface="Arial"/>
                <a:ea typeface="Arial"/>
                <a:cs typeface="Arial"/>
                <a:sym typeface="Arial"/>
              </a:rPr>
              <a:t>Linear regression model used to base prediction for the next day’s stock market prices.</a:t>
            </a:r>
            <a:endParaRPr sz="1100">
              <a:latin typeface="Arial"/>
              <a:ea typeface="Arial"/>
              <a:cs typeface="Arial"/>
              <a:sym typeface="Arial"/>
            </a:endParaRPr>
          </a:p>
        </p:txBody>
      </p:sp>
      <p:pic>
        <p:nvPicPr>
          <p:cNvPr id="537" name="Google Shape;537;p35"/>
          <p:cNvPicPr preferRelativeResize="0"/>
          <p:nvPr/>
        </p:nvPicPr>
        <p:blipFill rotWithShape="1">
          <a:blip r:embed="rId3">
            <a:alphaModFix/>
          </a:blip>
          <a:srcRect b="8291" l="358" r="2695" t="790"/>
          <a:stretch/>
        </p:blipFill>
        <p:spPr>
          <a:xfrm>
            <a:off x="3255500" y="1907600"/>
            <a:ext cx="5162424" cy="26403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36"/>
          <p:cNvSpPr txBox="1"/>
          <p:nvPr>
            <p:ph type="title"/>
          </p:nvPr>
        </p:nvSpPr>
        <p:spPr>
          <a:xfrm>
            <a:off x="730000" y="1318650"/>
            <a:ext cx="44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Training and Testing Data</a:t>
            </a:r>
            <a:endParaRPr/>
          </a:p>
        </p:txBody>
      </p:sp>
      <p:sp>
        <p:nvSpPr>
          <p:cNvPr id="543" name="Google Shape;543;p36"/>
          <p:cNvSpPr txBox="1"/>
          <p:nvPr>
            <p:ph idx="1" type="body"/>
          </p:nvPr>
        </p:nvSpPr>
        <p:spPr>
          <a:xfrm>
            <a:off x="773275" y="3951075"/>
            <a:ext cx="5354400" cy="960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24292E"/>
                </a:solidFill>
                <a:highlight>
                  <a:srgbClr val="FFFFFF"/>
                </a:highlight>
                <a:latin typeface="Arial"/>
                <a:ea typeface="Arial"/>
                <a:cs typeface="Arial"/>
                <a:sym typeface="Arial"/>
              </a:rPr>
              <a:t>Info: </a:t>
            </a:r>
            <a:r>
              <a:rPr lang="en-GB">
                <a:solidFill>
                  <a:srgbClr val="24292E"/>
                </a:solidFill>
                <a:highlight>
                  <a:srgbClr val="FFFFFF"/>
                </a:highlight>
                <a:latin typeface="Arial"/>
                <a:ea typeface="Arial"/>
                <a:cs typeface="Arial"/>
                <a:sym typeface="Arial"/>
              </a:rPr>
              <a:t>Outcomes of the test and training datasets</a:t>
            </a:r>
            <a:endParaRPr sz="1100">
              <a:latin typeface="Arial"/>
              <a:ea typeface="Arial"/>
              <a:cs typeface="Arial"/>
              <a:sym typeface="Arial"/>
            </a:endParaRPr>
          </a:p>
        </p:txBody>
      </p:sp>
      <p:pic>
        <p:nvPicPr>
          <p:cNvPr id="544" name="Google Shape;544;p36"/>
          <p:cNvPicPr preferRelativeResize="0"/>
          <p:nvPr/>
        </p:nvPicPr>
        <p:blipFill>
          <a:blip r:embed="rId3">
            <a:alphaModFix/>
          </a:blip>
          <a:stretch>
            <a:fillRect/>
          </a:stretch>
        </p:blipFill>
        <p:spPr>
          <a:xfrm>
            <a:off x="501450" y="2064600"/>
            <a:ext cx="4070552" cy="1647350"/>
          </a:xfrm>
          <a:prstGeom prst="rect">
            <a:avLst/>
          </a:prstGeom>
          <a:noFill/>
          <a:ln>
            <a:noFill/>
          </a:ln>
        </p:spPr>
      </p:pic>
      <p:pic>
        <p:nvPicPr>
          <p:cNvPr id="545" name="Google Shape;545;p36"/>
          <p:cNvPicPr preferRelativeResize="0"/>
          <p:nvPr/>
        </p:nvPicPr>
        <p:blipFill>
          <a:blip r:embed="rId4">
            <a:alphaModFix/>
          </a:blip>
          <a:stretch>
            <a:fillRect/>
          </a:stretch>
        </p:blipFill>
        <p:spPr>
          <a:xfrm>
            <a:off x="4864750" y="2054063"/>
            <a:ext cx="3927300" cy="1668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sp>
        <p:nvSpPr>
          <p:cNvPr id="183" name="Google Shape;183;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184" name="Google Shape;184;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uFill>
                  <a:noFill/>
                </a:uFill>
                <a:latin typeface="Raleway"/>
                <a:ea typeface="Raleway"/>
                <a:cs typeface="Raleway"/>
                <a:sym typeface="Raleway"/>
                <a:hlinkClick>
                  <a:extLst>
                    <a:ext uri="{A12FA001-AC4F-418D-AE19-62706E023703}">
                      <ahyp:hlinkClr val="tx"/>
                    </a:ext>
                  </a:extLst>
                </a:hlinkClick>
              </a:rPr>
              <a:t>ESG Trends</a:t>
            </a:r>
            <a:endParaRPr sz="1300">
              <a:solidFill>
                <a:srgbClr val="FFFFFF"/>
              </a:solidFill>
              <a:latin typeface="Raleway"/>
              <a:ea typeface="Raleway"/>
              <a:cs typeface="Raleway"/>
              <a:sym typeface="Raleway"/>
            </a:endParaRPr>
          </a:p>
        </p:txBody>
      </p:sp>
      <p:sp>
        <p:nvSpPr>
          <p:cNvPr id="186" name="Google Shape;186;p19">
            <a:hlinkClick action="ppaction://hlinksldjump" r:id="rId4"/>
          </p:cNvPr>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uFill>
                  <a:noFill/>
                </a:uFill>
                <a:latin typeface="Raleway"/>
                <a:ea typeface="Raleway"/>
                <a:cs typeface="Raleway"/>
                <a:sym typeface="Raleway"/>
                <a:hlinkClick action="ppaction://hlinksldjump" r:id="rId5">
                  <a:extLst>
                    <a:ext uri="{A12FA001-AC4F-418D-AE19-62706E023703}">
                      <ahyp:hlinkClr val="tx"/>
                    </a:ext>
                  </a:extLst>
                </a:hlinkClick>
              </a:rPr>
              <a:t>Problems to solve</a:t>
            </a:r>
            <a:endParaRPr sz="1300">
              <a:solidFill>
                <a:srgbClr val="FFFFFF"/>
              </a:solidFill>
              <a:latin typeface="Raleway"/>
              <a:ea typeface="Raleway"/>
              <a:cs typeface="Raleway"/>
              <a:sym typeface="Raleway"/>
            </a:endParaRPr>
          </a:p>
        </p:txBody>
      </p:sp>
      <p:sp>
        <p:nvSpPr>
          <p:cNvPr id="187" name="Google Shape;187;p19">
            <a:hlinkClick action="ppaction://hlinksldjump" r:id="rId6"/>
          </p:cNvPr>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uFill>
                  <a:noFill/>
                </a:uFill>
                <a:latin typeface="Raleway"/>
                <a:ea typeface="Raleway"/>
                <a:cs typeface="Raleway"/>
                <a:sym typeface="Raleway"/>
                <a:hlinkClick action="ppaction://hlinksldjump" r:id="rId7">
                  <a:extLst>
                    <a:ext uri="{A12FA001-AC4F-418D-AE19-62706E023703}">
                      <ahyp:hlinkClr val="tx"/>
                    </a:ext>
                  </a:extLst>
                </a:hlinkClick>
              </a:rPr>
              <a:t>Project objective</a:t>
            </a:r>
            <a:endParaRPr sz="1300">
              <a:solidFill>
                <a:srgbClr val="FFFFFF"/>
              </a:solidFill>
              <a:latin typeface="Raleway"/>
              <a:ea typeface="Raleway"/>
              <a:cs typeface="Raleway"/>
              <a:sym typeface="Raleway"/>
            </a:endParaRPr>
          </a:p>
        </p:txBody>
      </p:sp>
      <p:sp>
        <p:nvSpPr>
          <p:cNvPr id="188" name="Google Shape;188;p19"/>
          <p:cNvSpPr txBox="1"/>
          <p:nvPr/>
        </p:nvSpPr>
        <p:spPr>
          <a:xfrm>
            <a:off x="3448425" y="2303225"/>
            <a:ext cx="1832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8">
                  <a:extLst>
                    <a:ext uri="{A12FA001-AC4F-418D-AE19-62706E023703}">
                      <ahyp:hlinkClr val="tx"/>
                    </a:ext>
                  </a:extLst>
                </a:hlinkClick>
              </a:rPr>
              <a:t>Database Framework</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9">
                  <a:extLst>
                    <a:ext uri="{A12FA001-AC4F-418D-AE19-62706E023703}">
                      <ahyp:hlinkClr val="tx"/>
                    </a:ext>
                  </a:extLst>
                </a:hlinkClick>
              </a:rPr>
              <a:t>Target audience</a:t>
            </a:r>
            <a:endParaRPr sz="1300">
              <a:solidFill>
                <a:srgbClr val="FFFFFF"/>
              </a:solidFill>
              <a:latin typeface="Raleway"/>
              <a:ea typeface="Raleway"/>
              <a:cs typeface="Raleway"/>
              <a:sym typeface="Raleway"/>
            </a:endParaRPr>
          </a:p>
        </p:txBody>
      </p:sp>
      <p:sp>
        <p:nvSpPr>
          <p:cNvPr id="190" name="Google Shape;190;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0">
                  <a:extLst>
                    <a:ext uri="{A12FA001-AC4F-418D-AE19-62706E023703}">
                      <ahyp:hlinkClr val="tx"/>
                    </a:ext>
                  </a:extLst>
                </a:hlinkClick>
              </a:rPr>
              <a:t>Proposed solution</a:t>
            </a:r>
            <a:endParaRPr sz="1300">
              <a:solidFill>
                <a:srgbClr val="FFFFFF"/>
              </a:solidFill>
              <a:latin typeface="Raleway"/>
              <a:ea typeface="Raleway"/>
              <a:cs typeface="Raleway"/>
              <a:sym typeface="Raleway"/>
            </a:endParaRPr>
          </a:p>
        </p:txBody>
      </p:sp>
      <p:sp>
        <p:nvSpPr>
          <p:cNvPr id="191" name="Google Shape;191;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1">
                  <a:extLst>
                    <a:ext uri="{A12FA001-AC4F-418D-AE19-62706E023703}">
                      <ahyp:hlinkClr val="tx"/>
                    </a:ext>
                  </a:extLst>
                </a:hlinkClick>
              </a:rPr>
              <a:t>Data Exploration</a:t>
            </a:r>
            <a:endParaRPr sz="1300">
              <a:solidFill>
                <a:srgbClr val="FFFFFF"/>
              </a:solidFill>
              <a:latin typeface="Raleway"/>
              <a:ea typeface="Raleway"/>
              <a:cs typeface="Raleway"/>
              <a:sym typeface="Raleway"/>
            </a:endParaRPr>
          </a:p>
        </p:txBody>
      </p:sp>
      <p:sp>
        <p:nvSpPr>
          <p:cNvPr id="192" name="Google Shape;192;p19"/>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2">
                  <a:extLst>
                    <a:ext uri="{A12FA001-AC4F-418D-AE19-62706E023703}">
                      <ahyp:hlinkClr val="tx"/>
                    </a:ext>
                  </a:extLst>
                </a:hlinkClick>
              </a:rPr>
              <a:t>Deliverables</a:t>
            </a:r>
            <a:endParaRPr sz="1300">
              <a:solidFill>
                <a:srgbClr val="FFFFFF"/>
              </a:solidFill>
              <a:latin typeface="Raleway"/>
              <a:ea typeface="Raleway"/>
              <a:cs typeface="Raleway"/>
              <a:sym typeface="Raleway"/>
            </a:endParaRPr>
          </a:p>
        </p:txBody>
      </p:sp>
      <p:sp>
        <p:nvSpPr>
          <p:cNvPr id="193" name="Google Shape;193;p19"/>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3">
                  <a:extLst>
                    <a:ext uri="{A12FA001-AC4F-418D-AE19-62706E023703}">
                      <ahyp:hlinkClr val="tx"/>
                    </a:ext>
                  </a:extLst>
                </a:hlinkClick>
              </a:rPr>
              <a:t>Vision</a:t>
            </a:r>
            <a:endParaRPr sz="1300">
              <a:solidFill>
                <a:srgbClr val="FFFFFF"/>
              </a:solidFill>
              <a:latin typeface="Raleway"/>
              <a:ea typeface="Raleway"/>
              <a:cs typeface="Raleway"/>
              <a:sym typeface="Raleway"/>
            </a:endParaRPr>
          </a:p>
        </p:txBody>
      </p:sp>
      <p:sp>
        <p:nvSpPr>
          <p:cNvPr id="194" name="Google Shape;194;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Team</a:t>
            </a:r>
            <a:endParaRPr sz="1300">
              <a:solidFill>
                <a:srgbClr val="FFFFFF"/>
              </a:solidFill>
              <a:latin typeface="Raleway"/>
              <a:ea typeface="Raleway"/>
              <a:cs typeface="Raleway"/>
              <a:sym typeface="Raleway"/>
            </a:endParaRPr>
          </a:p>
        </p:txBody>
      </p:sp>
      <p:sp>
        <p:nvSpPr>
          <p:cNvPr id="195" name="Google Shape;195;p19"/>
          <p:cNvSpPr/>
          <p:nvPr/>
        </p:nvSpPr>
        <p:spPr>
          <a:xfrm>
            <a:off x="1262725" y="136500"/>
            <a:ext cx="1360200" cy="204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7"/>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Stock Predictions</a:t>
            </a:r>
            <a:endParaRPr/>
          </a:p>
        </p:txBody>
      </p:sp>
      <p:sp>
        <p:nvSpPr>
          <p:cNvPr id="551" name="Google Shape;551;p37"/>
          <p:cNvSpPr txBox="1"/>
          <p:nvPr>
            <p:ph idx="1" type="body"/>
          </p:nvPr>
        </p:nvSpPr>
        <p:spPr>
          <a:xfrm>
            <a:off x="730000" y="2353050"/>
            <a:ext cx="2141400" cy="14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24292E"/>
                </a:solidFill>
                <a:highlight>
                  <a:srgbClr val="FFFFFF"/>
                </a:highlight>
                <a:latin typeface="Arial"/>
                <a:ea typeface="Arial"/>
                <a:cs typeface="Arial"/>
                <a:sym typeface="Arial"/>
              </a:rPr>
              <a:t>Info: </a:t>
            </a:r>
            <a:r>
              <a:rPr lang="en-GB">
                <a:solidFill>
                  <a:srgbClr val="24292E"/>
                </a:solidFill>
                <a:highlight>
                  <a:srgbClr val="FFFFFF"/>
                </a:highlight>
                <a:latin typeface="Arial"/>
                <a:ea typeface="Arial"/>
                <a:cs typeface="Arial"/>
                <a:sym typeface="Arial"/>
              </a:rPr>
              <a:t>Our Machine Learning model was able to accurately predict the closing stock prices</a:t>
            </a:r>
            <a:endParaRPr sz="1100">
              <a:latin typeface="Arial"/>
              <a:ea typeface="Arial"/>
              <a:cs typeface="Arial"/>
              <a:sym typeface="Arial"/>
            </a:endParaRPr>
          </a:p>
        </p:txBody>
      </p:sp>
      <p:pic>
        <p:nvPicPr>
          <p:cNvPr id="552" name="Google Shape;552;p37"/>
          <p:cNvPicPr preferRelativeResize="0"/>
          <p:nvPr/>
        </p:nvPicPr>
        <p:blipFill>
          <a:blip r:embed="rId3">
            <a:alphaModFix/>
          </a:blip>
          <a:stretch>
            <a:fillRect/>
          </a:stretch>
        </p:blipFill>
        <p:spPr>
          <a:xfrm>
            <a:off x="3208150" y="1907600"/>
            <a:ext cx="5511800" cy="2755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8"/>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Machine Learning 2</a:t>
            </a:r>
            <a:endParaRPr/>
          </a:p>
        </p:txBody>
      </p:sp>
      <p:sp>
        <p:nvSpPr>
          <p:cNvPr id="558" name="Google Shape;558;p38"/>
          <p:cNvSpPr txBox="1"/>
          <p:nvPr>
            <p:ph idx="1" type="body"/>
          </p:nvPr>
        </p:nvSpPr>
        <p:spPr>
          <a:xfrm>
            <a:off x="730000" y="1907600"/>
            <a:ext cx="8202900" cy="33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Our second machine learning model compares ESG to stock prices</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02122"/>
              </a:buClr>
              <a:buSzPts val="1300"/>
              <a:buFont typeface="Arial"/>
              <a:buChar char="●"/>
            </a:pPr>
            <a:r>
              <a:rPr lang="en-GB">
                <a:solidFill>
                  <a:srgbClr val="202122"/>
                </a:solidFill>
                <a:latin typeface="Arial"/>
                <a:ea typeface="Arial"/>
                <a:cs typeface="Arial"/>
                <a:sym typeface="Arial"/>
              </a:rPr>
              <a:t>Benefits: </a:t>
            </a:r>
            <a:endParaRPr>
              <a:solidFill>
                <a:srgbClr val="202122"/>
              </a:solidFill>
              <a:latin typeface="Arial"/>
              <a:ea typeface="Arial"/>
              <a:cs typeface="Arial"/>
              <a:sym typeface="Arial"/>
            </a:endParaRPr>
          </a:p>
          <a:p>
            <a:pPr indent="-298450" lvl="1" marL="914400" rtl="0" algn="l">
              <a:spcBef>
                <a:spcPts val="0"/>
              </a:spcBef>
              <a:spcAft>
                <a:spcPts val="0"/>
              </a:spcAft>
              <a:buClr>
                <a:srgbClr val="202122"/>
              </a:buClr>
              <a:buSzPts val="1100"/>
              <a:buFont typeface="Arial"/>
              <a:buChar char="○"/>
            </a:pPr>
            <a:r>
              <a:rPr lang="en-GB">
                <a:solidFill>
                  <a:srgbClr val="202122"/>
                </a:solidFill>
                <a:latin typeface="Arial"/>
                <a:ea typeface="Arial"/>
                <a:cs typeface="Arial"/>
                <a:sym typeface="Arial"/>
              </a:rPr>
              <a:t>All the companies can use this method because sales are always positive. In the dividend method, if the current year dividend is Zero, we cannot use it.</a:t>
            </a:r>
            <a:endParaRPr>
              <a:solidFill>
                <a:srgbClr val="202122"/>
              </a:solidFill>
              <a:latin typeface="Arial"/>
              <a:ea typeface="Arial"/>
              <a:cs typeface="Arial"/>
              <a:sym typeface="Arial"/>
            </a:endParaRPr>
          </a:p>
          <a:p>
            <a:pPr indent="-298450" lvl="1" marL="914400" rtl="0" algn="l">
              <a:spcBef>
                <a:spcPts val="0"/>
              </a:spcBef>
              <a:spcAft>
                <a:spcPts val="0"/>
              </a:spcAft>
              <a:buClr>
                <a:srgbClr val="202122"/>
              </a:buClr>
              <a:buSzPts val="1100"/>
              <a:buFont typeface="Arial"/>
              <a:buChar char="○"/>
            </a:pPr>
            <a:r>
              <a:rPr lang="en-GB">
                <a:solidFill>
                  <a:srgbClr val="202122"/>
                </a:solidFill>
                <a:latin typeface="Arial"/>
                <a:ea typeface="Arial"/>
                <a:cs typeface="Arial"/>
                <a:sym typeface="Arial"/>
              </a:rPr>
              <a:t>No human intervention is needed (automation)</a:t>
            </a:r>
            <a:endParaRPr>
              <a:solidFill>
                <a:srgbClr val="202122"/>
              </a:solidFill>
              <a:latin typeface="Arial"/>
              <a:ea typeface="Arial"/>
              <a:cs typeface="Arial"/>
              <a:sym typeface="Arial"/>
            </a:endParaRPr>
          </a:p>
          <a:p>
            <a:pPr indent="-298450" lvl="1" marL="914400" rtl="0" algn="l">
              <a:spcBef>
                <a:spcPts val="0"/>
              </a:spcBef>
              <a:spcAft>
                <a:spcPts val="0"/>
              </a:spcAft>
              <a:buClr>
                <a:srgbClr val="202122"/>
              </a:buClr>
              <a:buSzPts val="1100"/>
              <a:buFont typeface="Arial"/>
              <a:buChar char="○"/>
            </a:pPr>
            <a:r>
              <a:rPr lang="en-GB">
                <a:solidFill>
                  <a:srgbClr val="202122"/>
                </a:solidFill>
                <a:latin typeface="Arial"/>
                <a:ea typeface="Arial"/>
                <a:cs typeface="Arial"/>
                <a:sym typeface="Arial"/>
              </a:rPr>
              <a:t>It shows a negative relationship between the value of Stock Price increase from investor confidence and ESG Score.</a:t>
            </a:r>
            <a:endParaRPr>
              <a:solidFill>
                <a:srgbClr val="202122"/>
              </a:solidFill>
              <a:latin typeface="Arial"/>
              <a:ea typeface="Arial"/>
              <a:cs typeface="Arial"/>
              <a:sym typeface="Arial"/>
            </a:endParaRPr>
          </a:p>
          <a:p>
            <a:pPr indent="-311150" lvl="0" marL="457200" rtl="0" algn="l">
              <a:spcBef>
                <a:spcPts val="0"/>
              </a:spcBef>
              <a:spcAft>
                <a:spcPts val="0"/>
              </a:spcAft>
              <a:buClr>
                <a:srgbClr val="202122"/>
              </a:buClr>
              <a:buSzPts val="1300"/>
              <a:buFont typeface="Arial"/>
              <a:buChar char="●"/>
            </a:pPr>
            <a:r>
              <a:rPr lang="en-GB">
                <a:solidFill>
                  <a:srgbClr val="202122"/>
                </a:solidFill>
                <a:latin typeface="Arial"/>
                <a:ea typeface="Arial"/>
                <a:cs typeface="Arial"/>
                <a:sym typeface="Arial"/>
              </a:rPr>
              <a:t>Limitations:</a:t>
            </a:r>
            <a:endParaRPr>
              <a:solidFill>
                <a:srgbClr val="202122"/>
              </a:solidFill>
              <a:latin typeface="Arial"/>
              <a:ea typeface="Arial"/>
              <a:cs typeface="Arial"/>
              <a:sym typeface="Arial"/>
            </a:endParaRPr>
          </a:p>
          <a:p>
            <a:pPr indent="-298450" lvl="1" marL="914400" rtl="0" algn="l">
              <a:spcBef>
                <a:spcPts val="0"/>
              </a:spcBef>
              <a:spcAft>
                <a:spcPts val="0"/>
              </a:spcAft>
              <a:buClr>
                <a:srgbClr val="202122"/>
              </a:buClr>
              <a:buSzPts val="1100"/>
              <a:buFont typeface="Arial"/>
              <a:buChar char="○"/>
            </a:pPr>
            <a:r>
              <a:rPr lang="en-GB">
                <a:solidFill>
                  <a:srgbClr val="202122"/>
                </a:solidFill>
                <a:latin typeface="Arial"/>
                <a:ea typeface="Arial"/>
                <a:cs typeface="Arial"/>
                <a:sym typeface="Arial"/>
              </a:rPr>
              <a:t>This method is for comparable companies(industry). We need to make sure all the companies in the same industry must have a similar size. ex: Sobey and Walmart are supermarkets, but one is national, and another is global</a:t>
            </a:r>
            <a:endParaRPr>
              <a:solidFill>
                <a:srgbClr val="202122"/>
              </a:solidFill>
              <a:latin typeface="Arial"/>
              <a:ea typeface="Arial"/>
              <a:cs typeface="Arial"/>
              <a:sym typeface="Arial"/>
            </a:endParaRPr>
          </a:p>
          <a:p>
            <a:pPr indent="-298450" lvl="1" marL="914400" rtl="0" algn="l">
              <a:spcBef>
                <a:spcPts val="0"/>
              </a:spcBef>
              <a:spcAft>
                <a:spcPts val="0"/>
              </a:spcAft>
              <a:buClr>
                <a:srgbClr val="202122"/>
              </a:buClr>
              <a:buSzPts val="1100"/>
              <a:buFont typeface="Arial"/>
              <a:buChar char="○"/>
            </a:pPr>
            <a:r>
              <a:rPr lang="en-GB">
                <a:solidFill>
                  <a:srgbClr val="202122"/>
                </a:solidFill>
                <a:latin typeface="Arial"/>
                <a:ea typeface="Arial"/>
                <a:cs typeface="Arial"/>
                <a:sym typeface="Arial"/>
              </a:rPr>
              <a:t>The K-value is 0.30, which is higher than 0.05. We cannot use this model to measure how many prices of ESG influences the stock price, but it shows us ESG has a negative relationship with the stock price.</a:t>
            </a:r>
            <a:endParaRPr>
              <a:solidFill>
                <a:srgbClr val="202122"/>
              </a:solidFill>
              <a:latin typeface="Arial"/>
              <a:ea typeface="Arial"/>
              <a:cs typeface="Arial"/>
              <a:sym typeface="Arial"/>
            </a:endParaRPr>
          </a:p>
          <a:p>
            <a:pPr indent="-298450" lvl="1" marL="914400" rtl="0" algn="l">
              <a:spcBef>
                <a:spcPts val="0"/>
              </a:spcBef>
              <a:spcAft>
                <a:spcPts val="0"/>
              </a:spcAft>
              <a:buClr>
                <a:srgbClr val="202122"/>
              </a:buClr>
              <a:buSzPts val="1100"/>
              <a:buFont typeface="Arial"/>
              <a:buChar char="○"/>
            </a:pPr>
            <a:r>
              <a:rPr lang="en-GB">
                <a:solidFill>
                  <a:srgbClr val="202122"/>
                </a:solidFill>
                <a:latin typeface="Arial"/>
                <a:ea typeface="Arial"/>
                <a:cs typeface="Arial"/>
                <a:sym typeface="Arial"/>
              </a:rPr>
              <a:t>Our model only uses 2022 information, which can show you a short-term relationship. If we can add past year information, it will establish an exact relationship.</a:t>
            </a:r>
            <a:endParaRPr>
              <a:solidFill>
                <a:srgbClr val="202122"/>
              </a:solidFill>
              <a:latin typeface="Arial"/>
              <a:ea typeface="Arial"/>
              <a:cs typeface="Arial"/>
              <a:sym typeface="Arial"/>
            </a:endParaRPr>
          </a:p>
          <a:p>
            <a:pPr indent="0" lvl="0" marL="0" rtl="0" algn="l">
              <a:spcBef>
                <a:spcPts val="16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b="1">
              <a:solidFill>
                <a:srgbClr val="24292E"/>
              </a:solidFill>
              <a:highlight>
                <a:srgbClr val="FFFFFF"/>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9"/>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ESG vs Stock Price</a:t>
            </a:r>
            <a:endParaRPr/>
          </a:p>
        </p:txBody>
      </p:sp>
      <p:pic>
        <p:nvPicPr>
          <p:cNvPr id="564" name="Google Shape;564;p39"/>
          <p:cNvPicPr preferRelativeResize="0"/>
          <p:nvPr/>
        </p:nvPicPr>
        <p:blipFill rotWithShape="1">
          <a:blip r:embed="rId3">
            <a:alphaModFix/>
          </a:blip>
          <a:srcRect b="0" l="-2889" r="2890" t="0"/>
          <a:stretch/>
        </p:blipFill>
        <p:spPr>
          <a:xfrm>
            <a:off x="4435150" y="1583825"/>
            <a:ext cx="4554500" cy="3038088"/>
          </a:xfrm>
          <a:prstGeom prst="rect">
            <a:avLst/>
          </a:prstGeom>
          <a:noFill/>
          <a:ln>
            <a:noFill/>
          </a:ln>
        </p:spPr>
      </p:pic>
      <p:graphicFrame>
        <p:nvGraphicFramePr>
          <p:cNvPr id="565" name="Google Shape;565;p39"/>
          <p:cNvGraphicFramePr/>
          <p:nvPr/>
        </p:nvGraphicFramePr>
        <p:xfrm>
          <a:off x="150975" y="3057200"/>
          <a:ext cx="3000000" cy="3000000"/>
        </p:xfrm>
        <a:graphic>
          <a:graphicData uri="http://schemas.openxmlformats.org/drawingml/2006/table">
            <a:tbl>
              <a:tblPr>
                <a:noFill/>
                <a:tableStyleId>{00F5FC84-7C35-4C4B-AD31-CAC45325821D}</a:tableStyleId>
              </a:tblPr>
              <a:tblGrid>
                <a:gridCol w="1028475"/>
                <a:gridCol w="924325"/>
                <a:gridCol w="820175"/>
                <a:gridCol w="911300"/>
                <a:gridCol w="1028475"/>
              </a:tblGrid>
              <a:tr h="521575">
                <a:tc gridSpan="4">
                  <a:txBody>
                    <a:bodyPr/>
                    <a:lstStyle/>
                    <a:p>
                      <a:pPr indent="0" lvl="0" marL="0" rtl="0" algn="l">
                        <a:lnSpc>
                          <a:spcPct val="100000"/>
                        </a:lnSpc>
                        <a:spcBef>
                          <a:spcPts val="0"/>
                        </a:spcBef>
                        <a:spcAft>
                          <a:spcPts val="0"/>
                        </a:spcAft>
                        <a:buNone/>
                      </a:pPr>
                      <a:r>
                        <a:rPr b="1" lang="en-GB" sz="1000"/>
                        <a:t>Coefficients</a:t>
                      </a:r>
                      <a:endParaRPr b="1" sz="1000"/>
                    </a:p>
                  </a:txBody>
                  <a:tcPr marT="91425" marB="91425" marR="66675" marL="91425"/>
                </a:tc>
                <a:tc hMerge="1"/>
                <a:tc hMerge="1"/>
                <a:tc hMerge="1"/>
                <a:tc>
                  <a:txBody>
                    <a:bodyPr/>
                    <a:lstStyle/>
                    <a:p>
                      <a:pPr indent="0" lvl="0" marL="0" rtl="0" algn="l">
                        <a:lnSpc>
                          <a:spcPct val="100000"/>
                        </a:lnSpc>
                        <a:spcBef>
                          <a:spcPts val="0"/>
                        </a:spcBef>
                        <a:spcAft>
                          <a:spcPts val="0"/>
                        </a:spcAft>
                        <a:buNone/>
                      </a:pPr>
                      <a:r>
                        <a:t/>
                      </a:r>
                      <a:endParaRPr sz="1200"/>
                    </a:p>
                  </a:txBody>
                  <a:tcPr marT="91425" marB="91425" marR="91425" marL="91425"/>
                </a:tc>
              </a:tr>
              <a:tr h="521575">
                <a:tc>
                  <a:txBody>
                    <a:bodyPr/>
                    <a:lstStyle/>
                    <a:p>
                      <a:pPr indent="0" lvl="0" marL="0" rtl="0" algn="l">
                        <a:lnSpc>
                          <a:spcPct val="100000"/>
                        </a:lnSpc>
                        <a:spcBef>
                          <a:spcPts val="0"/>
                        </a:spcBef>
                        <a:spcAft>
                          <a:spcPts val="0"/>
                        </a:spcAft>
                        <a:buNone/>
                      </a:pPr>
                      <a:r>
                        <a:rPr b="1" lang="en-GB" sz="1000" u="sng"/>
                        <a:t>Term</a:t>
                      </a:r>
                      <a:endParaRPr b="1" sz="1000" u="sng"/>
                    </a:p>
                  </a:txBody>
                  <a:tcPr marT="91425" marB="91425" marR="66675" marL="91425"/>
                </a:tc>
                <a:tc>
                  <a:txBody>
                    <a:bodyPr/>
                    <a:lstStyle/>
                    <a:p>
                      <a:pPr indent="0" lvl="0" marL="0" rtl="0" algn="l">
                        <a:lnSpc>
                          <a:spcPct val="100000"/>
                        </a:lnSpc>
                        <a:spcBef>
                          <a:spcPts val="0"/>
                        </a:spcBef>
                        <a:spcAft>
                          <a:spcPts val="0"/>
                        </a:spcAft>
                        <a:buNone/>
                      </a:pPr>
                      <a:r>
                        <a:rPr b="1" lang="en-GB" sz="1000" u="sng"/>
                        <a:t>Value</a:t>
                      </a:r>
                      <a:endParaRPr b="1" sz="1000" u="sng"/>
                    </a:p>
                  </a:txBody>
                  <a:tcPr marT="91425" marB="91425" marR="66675" marL="91425"/>
                </a:tc>
                <a:tc>
                  <a:txBody>
                    <a:bodyPr/>
                    <a:lstStyle/>
                    <a:p>
                      <a:pPr indent="0" lvl="0" marL="0" rtl="0" algn="l">
                        <a:lnSpc>
                          <a:spcPct val="100000"/>
                        </a:lnSpc>
                        <a:spcBef>
                          <a:spcPts val="0"/>
                        </a:spcBef>
                        <a:spcAft>
                          <a:spcPts val="0"/>
                        </a:spcAft>
                        <a:buNone/>
                      </a:pPr>
                      <a:r>
                        <a:rPr b="1" lang="en-GB" sz="1000" u="sng"/>
                        <a:t>StdErr</a:t>
                      </a:r>
                      <a:endParaRPr b="1" sz="1000" u="sng"/>
                    </a:p>
                  </a:txBody>
                  <a:tcPr marT="91425" marB="91425" marR="66675" marL="91425"/>
                </a:tc>
                <a:tc>
                  <a:txBody>
                    <a:bodyPr/>
                    <a:lstStyle/>
                    <a:p>
                      <a:pPr indent="0" lvl="0" marL="0" rtl="0" algn="l">
                        <a:lnSpc>
                          <a:spcPct val="100000"/>
                        </a:lnSpc>
                        <a:spcBef>
                          <a:spcPts val="0"/>
                        </a:spcBef>
                        <a:spcAft>
                          <a:spcPts val="0"/>
                        </a:spcAft>
                        <a:buNone/>
                      </a:pPr>
                      <a:r>
                        <a:rPr b="1" lang="en-GB" sz="1000" u="sng"/>
                        <a:t>t-value</a:t>
                      </a:r>
                      <a:endParaRPr b="1" sz="1000" u="sng"/>
                    </a:p>
                  </a:txBody>
                  <a:tcPr marT="91425" marB="91425" marR="66675" marL="91425"/>
                </a:tc>
                <a:tc>
                  <a:txBody>
                    <a:bodyPr/>
                    <a:lstStyle/>
                    <a:p>
                      <a:pPr indent="0" lvl="0" marL="0" rtl="0" algn="l">
                        <a:lnSpc>
                          <a:spcPct val="100000"/>
                        </a:lnSpc>
                        <a:spcBef>
                          <a:spcPts val="0"/>
                        </a:spcBef>
                        <a:spcAft>
                          <a:spcPts val="0"/>
                        </a:spcAft>
                        <a:buNone/>
                      </a:pPr>
                      <a:r>
                        <a:rPr b="1" lang="en-GB" sz="1000" u="sng"/>
                        <a:t>p-value</a:t>
                      </a:r>
                      <a:endParaRPr b="1" sz="1000" u="sng"/>
                    </a:p>
                  </a:txBody>
                  <a:tcPr marT="91425" marB="91425" marR="66675" marL="91425"/>
                </a:tc>
              </a:tr>
              <a:tr h="521575">
                <a:tc>
                  <a:txBody>
                    <a:bodyPr/>
                    <a:lstStyle/>
                    <a:p>
                      <a:pPr indent="0" lvl="0" marL="0" rtl="0" algn="l">
                        <a:lnSpc>
                          <a:spcPct val="100000"/>
                        </a:lnSpc>
                        <a:spcBef>
                          <a:spcPts val="0"/>
                        </a:spcBef>
                        <a:spcAft>
                          <a:spcPts val="0"/>
                        </a:spcAft>
                        <a:buNone/>
                      </a:pPr>
                      <a:r>
                        <a:rPr lang="en-GB" sz="1000"/>
                        <a:t>ESG</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-3.66403</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3.13783</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-1.1677</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0.247329</a:t>
                      </a:r>
                      <a:endParaRPr sz="1000"/>
                    </a:p>
                  </a:txBody>
                  <a:tcPr marT="91425" marB="91425" marR="66675" marL="91425"/>
                </a:tc>
              </a:tr>
              <a:tr h="521575">
                <a:tc>
                  <a:txBody>
                    <a:bodyPr/>
                    <a:lstStyle/>
                    <a:p>
                      <a:pPr indent="0" lvl="0" marL="0" rtl="0" algn="l">
                        <a:lnSpc>
                          <a:spcPct val="100000"/>
                        </a:lnSpc>
                        <a:spcBef>
                          <a:spcPts val="0"/>
                        </a:spcBef>
                        <a:spcAft>
                          <a:spcPts val="0"/>
                        </a:spcAft>
                        <a:buNone/>
                      </a:pPr>
                      <a:r>
                        <a:rPr lang="en-GB" sz="1000"/>
                        <a:t>intercept</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254.33</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67.8833</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3.74658</a:t>
                      </a:r>
                      <a:endParaRPr sz="1000"/>
                    </a:p>
                  </a:txBody>
                  <a:tcPr marT="91425" marB="91425" marR="66675" marL="91425"/>
                </a:tc>
                <a:tc>
                  <a:txBody>
                    <a:bodyPr/>
                    <a:lstStyle/>
                    <a:p>
                      <a:pPr indent="0" lvl="0" marL="0" rtl="0" algn="l">
                        <a:lnSpc>
                          <a:spcPct val="100000"/>
                        </a:lnSpc>
                        <a:spcBef>
                          <a:spcPts val="0"/>
                        </a:spcBef>
                        <a:spcAft>
                          <a:spcPts val="0"/>
                        </a:spcAft>
                        <a:buNone/>
                      </a:pPr>
                      <a:r>
                        <a:rPr lang="en-GB" sz="1000"/>
                        <a:t>0.0003912</a:t>
                      </a:r>
                      <a:endParaRPr sz="1000"/>
                    </a:p>
                  </a:txBody>
                  <a:tcPr marT="91425" marB="91425" marR="66675" marL="91425"/>
                </a:tc>
              </a:tr>
            </a:tbl>
          </a:graphicData>
        </a:graphic>
      </p:graphicFrame>
      <p:sp>
        <p:nvSpPr>
          <p:cNvPr id="566" name="Google Shape;566;p39"/>
          <p:cNvSpPr txBox="1"/>
          <p:nvPr>
            <p:ph idx="1" type="body"/>
          </p:nvPr>
        </p:nvSpPr>
        <p:spPr>
          <a:xfrm>
            <a:off x="5226650" y="4530350"/>
            <a:ext cx="3341700" cy="38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rgbClr val="24292E"/>
                </a:solidFill>
                <a:highlight>
                  <a:srgbClr val="FFFFFF"/>
                </a:highlight>
                <a:latin typeface="Arial"/>
                <a:ea typeface="Arial"/>
                <a:cs typeface="Arial"/>
                <a:sym typeface="Arial"/>
              </a:rPr>
              <a:t>P-value:	0.247329</a:t>
            </a:r>
            <a:endParaRPr sz="1000">
              <a:solidFill>
                <a:srgbClr val="24292E"/>
              </a:solidFill>
              <a:highlight>
                <a:srgbClr val="FFFFFF"/>
              </a:highlight>
              <a:latin typeface="Arial"/>
              <a:ea typeface="Arial"/>
              <a:cs typeface="Arial"/>
              <a:sym typeface="Arial"/>
            </a:endParaRPr>
          </a:p>
          <a:p>
            <a:pPr indent="0" lvl="0" marL="0" rtl="0" algn="l">
              <a:lnSpc>
                <a:spcPct val="100000"/>
              </a:lnSpc>
              <a:spcBef>
                <a:spcPts val="0"/>
              </a:spcBef>
              <a:spcAft>
                <a:spcPts val="0"/>
              </a:spcAft>
              <a:buNone/>
            </a:pPr>
            <a:r>
              <a:rPr lang="en-GB" sz="1000">
                <a:solidFill>
                  <a:srgbClr val="24292E"/>
                </a:solidFill>
                <a:highlight>
                  <a:srgbClr val="FFFFFF"/>
                </a:highlight>
                <a:latin typeface="Arial"/>
                <a:ea typeface="Arial"/>
                <a:cs typeface="Arial"/>
                <a:sym typeface="Arial"/>
              </a:rPr>
              <a:t>Equation:	Difference = -3.66403*ESG + 254.33</a:t>
            </a:r>
            <a:endParaRPr sz="1000">
              <a:solidFill>
                <a:srgbClr val="24292E"/>
              </a:solidFill>
              <a:highlight>
                <a:srgbClr val="FFFFFF"/>
              </a:highlight>
              <a:latin typeface="Arial"/>
              <a:ea typeface="Arial"/>
              <a:cs typeface="Arial"/>
              <a:sym typeface="Arial"/>
            </a:endParaRPr>
          </a:p>
          <a:p>
            <a:pPr indent="0" lvl="0" marL="0" rtl="0" algn="l">
              <a:spcBef>
                <a:spcPts val="0"/>
              </a:spcBef>
              <a:spcAft>
                <a:spcPts val="1600"/>
              </a:spcAft>
              <a:buNone/>
            </a:pPr>
            <a:r>
              <a:t/>
            </a:r>
            <a:endParaRPr>
              <a:solidFill>
                <a:srgbClr val="24292E"/>
              </a:solidFill>
              <a:highlight>
                <a:srgbClr val="FFFFFF"/>
              </a:highlight>
              <a:latin typeface="Arial"/>
              <a:ea typeface="Arial"/>
              <a:cs typeface="Arial"/>
              <a:sym typeface="Arial"/>
            </a:endParaRPr>
          </a:p>
        </p:txBody>
      </p:sp>
      <p:sp>
        <p:nvSpPr>
          <p:cNvPr id="567" name="Google Shape;567;p39"/>
          <p:cNvSpPr txBox="1"/>
          <p:nvPr>
            <p:ph idx="1" type="body"/>
          </p:nvPr>
        </p:nvSpPr>
        <p:spPr>
          <a:xfrm>
            <a:off x="404325" y="1984050"/>
            <a:ext cx="3610800" cy="132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solidFill>
                  <a:srgbClr val="24292E"/>
                </a:solidFill>
                <a:highlight>
                  <a:srgbClr val="FFFFFF"/>
                </a:highlight>
                <a:latin typeface="Arial"/>
                <a:ea typeface="Arial"/>
                <a:cs typeface="Arial"/>
                <a:sym typeface="Arial"/>
              </a:rPr>
              <a:t>Improvements: </a:t>
            </a:r>
            <a:r>
              <a:rPr lang="en-GB" sz="1200">
                <a:solidFill>
                  <a:srgbClr val="24292E"/>
                </a:solidFill>
                <a:highlight>
                  <a:srgbClr val="FFFFFF"/>
                </a:highlight>
                <a:latin typeface="Arial"/>
                <a:ea typeface="Arial"/>
                <a:cs typeface="Arial"/>
                <a:sym typeface="Arial"/>
              </a:rPr>
              <a:t>More Data, Increasing Scope and Time. In this model, we use 89 companies, that are not enough, and we only get the 2022 ESG score because the old information is not for the public.</a:t>
            </a:r>
            <a:endParaRPr sz="1000">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71" name="Shape 571"/>
        <p:cNvGrpSpPr/>
        <p:nvPr/>
      </p:nvGrpSpPr>
      <p:grpSpPr>
        <a:xfrm>
          <a:off x="0" y="0"/>
          <a:ext cx="0" cy="0"/>
          <a:chOff x="0" y="0"/>
          <a:chExt cx="0" cy="0"/>
        </a:xfrm>
      </p:grpSpPr>
      <p:sp>
        <p:nvSpPr>
          <p:cNvPr id="572" name="Google Shape;572;p4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Dashboard</a:t>
            </a:r>
            <a:endParaRPr sz="1200"/>
          </a:p>
        </p:txBody>
      </p:sp>
      <p:sp>
        <p:nvSpPr>
          <p:cNvPr id="573" name="Google Shape;573;p40"/>
          <p:cNvSpPr txBox="1"/>
          <p:nvPr>
            <p:ph idx="4294967295" type="body"/>
          </p:nvPr>
        </p:nvSpPr>
        <p:spPr>
          <a:xfrm>
            <a:off x="369525" y="1749350"/>
            <a:ext cx="7820100" cy="28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FFFFFF"/>
                </a:solidFill>
              </a:rPr>
              <a:t>Why Tableau?</a:t>
            </a:r>
            <a:r>
              <a:rPr lang="en-GB" sz="2600">
                <a:solidFill>
                  <a:srgbClr val="FFFFFF"/>
                </a:solidFill>
              </a:rPr>
              <a:t> </a:t>
            </a:r>
            <a:endParaRPr sz="26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Tableau offers integration with our database increasing longevity and reusability</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chemeClr val="lt1"/>
                </a:solidFill>
              </a:rPr>
              <a:t>Tableau provides clean and easy ways to visualize our data</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Storyboards allow our users to interact with our dashboard to drill down and learn more</a:t>
            </a:r>
            <a:endParaRPr sz="1800">
              <a:solidFill>
                <a:schemeClr val="lt1"/>
              </a:solidFill>
            </a:endParaRPr>
          </a:p>
          <a:p>
            <a:pPr indent="0" lvl="0" marL="0" rtl="0" algn="l">
              <a:spcBef>
                <a:spcPts val="1600"/>
              </a:spcBef>
              <a:spcAft>
                <a:spcPts val="1600"/>
              </a:spcAft>
              <a:buNone/>
            </a:pPr>
            <a:r>
              <a:t/>
            </a:r>
            <a:endParaRPr sz="18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41"/>
          <p:cNvSpPr txBox="1"/>
          <p:nvPr>
            <p:ph type="title"/>
          </p:nvPr>
        </p:nvSpPr>
        <p:spPr>
          <a:xfrm>
            <a:off x="730000" y="1318650"/>
            <a:ext cx="39360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Integrated ESG Dashboard</a:t>
            </a:r>
            <a:endParaRPr/>
          </a:p>
        </p:txBody>
      </p:sp>
      <p:pic>
        <p:nvPicPr>
          <p:cNvPr id="579" name="Google Shape;579;p41"/>
          <p:cNvPicPr preferRelativeResize="0"/>
          <p:nvPr/>
        </p:nvPicPr>
        <p:blipFill>
          <a:blip r:embed="rId3">
            <a:alphaModFix/>
          </a:blip>
          <a:stretch>
            <a:fillRect/>
          </a:stretch>
        </p:blipFill>
        <p:spPr>
          <a:xfrm>
            <a:off x="4235800" y="658225"/>
            <a:ext cx="4632824" cy="4394551"/>
          </a:xfrm>
          <a:prstGeom prst="rect">
            <a:avLst/>
          </a:prstGeom>
          <a:noFill/>
          <a:ln>
            <a:noFill/>
          </a:ln>
        </p:spPr>
      </p:pic>
      <p:sp>
        <p:nvSpPr>
          <p:cNvPr id="580" name="Google Shape;580;p41"/>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O</a:t>
            </a:r>
            <a:r>
              <a:rPr lang="en-GB">
                <a:solidFill>
                  <a:srgbClr val="24292E"/>
                </a:solidFill>
                <a:highlight>
                  <a:srgbClr val="FFFFFF"/>
                </a:highlight>
                <a:latin typeface="Arial"/>
                <a:ea typeface="Arial"/>
                <a:cs typeface="Arial"/>
                <a:sym typeface="Arial"/>
              </a:rPr>
              <a:t>ur interactive dashboard highlights the following areas:</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ESG score vs RoE (bubble)</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ESG score by industry (bar)</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Red flags (# of incidents) by type</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Stock performance over time</a:t>
            </a:r>
            <a:endParaRPr>
              <a:solidFill>
                <a:srgbClr val="24292E"/>
              </a:solidFill>
              <a:highlight>
                <a:srgbClr val="FFFFFF"/>
              </a:highlight>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2"/>
          <p:cNvSpPr txBox="1"/>
          <p:nvPr>
            <p:ph type="title"/>
          </p:nvPr>
        </p:nvSpPr>
        <p:spPr>
          <a:xfrm>
            <a:off x="730000" y="1318650"/>
            <a:ext cx="39360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User Interaction</a:t>
            </a:r>
            <a:endParaRPr>
              <a:solidFill>
                <a:srgbClr val="000000"/>
              </a:solidFill>
            </a:endParaRPr>
          </a:p>
        </p:txBody>
      </p:sp>
      <p:pic>
        <p:nvPicPr>
          <p:cNvPr id="586" name="Google Shape;586;p42"/>
          <p:cNvPicPr preferRelativeResize="0"/>
          <p:nvPr/>
        </p:nvPicPr>
        <p:blipFill>
          <a:blip r:embed="rId3">
            <a:alphaModFix/>
          </a:blip>
          <a:stretch>
            <a:fillRect/>
          </a:stretch>
        </p:blipFill>
        <p:spPr>
          <a:xfrm>
            <a:off x="4235800" y="658225"/>
            <a:ext cx="4632824" cy="4394551"/>
          </a:xfrm>
          <a:prstGeom prst="rect">
            <a:avLst/>
          </a:prstGeom>
          <a:noFill/>
          <a:ln>
            <a:noFill/>
          </a:ln>
        </p:spPr>
      </p:pic>
      <p:sp>
        <p:nvSpPr>
          <p:cNvPr id="587" name="Google Shape;587;p42"/>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Our Tableau storyboard includes the following interactive elements:</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Ticker filters to drill down into specific stocks</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Tooltips to provide additional insights</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sp>
        <p:nvSpPr>
          <p:cNvPr id="588" name="Google Shape;588;p42"/>
          <p:cNvSpPr/>
          <p:nvPr/>
        </p:nvSpPr>
        <p:spPr>
          <a:xfrm>
            <a:off x="7840675" y="1168750"/>
            <a:ext cx="681300" cy="525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42"/>
          <p:cNvCxnSpPr/>
          <p:nvPr/>
        </p:nvCxnSpPr>
        <p:spPr>
          <a:xfrm flipH="1" rot="10800000">
            <a:off x="7443175" y="1533225"/>
            <a:ext cx="364500" cy="179700"/>
          </a:xfrm>
          <a:prstGeom prst="straightConnector1">
            <a:avLst/>
          </a:prstGeom>
          <a:noFill/>
          <a:ln cap="flat" cmpd="sng" w="19050">
            <a:solidFill>
              <a:schemeClr val="accent3"/>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43"/>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ESG Score vs RoE</a:t>
            </a:r>
            <a:endParaRPr/>
          </a:p>
        </p:txBody>
      </p:sp>
      <p:sp>
        <p:nvSpPr>
          <p:cNvPr id="595" name="Google Shape;595;p43"/>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Our Industry analysis concludes the following</a:t>
            </a:r>
            <a:r>
              <a:rPr lang="en-GB">
                <a:solidFill>
                  <a:srgbClr val="24292E"/>
                </a:solidFill>
                <a:highlight>
                  <a:srgbClr val="FFFFFF"/>
                </a:highlight>
                <a:latin typeface="Arial"/>
                <a:ea typeface="Arial"/>
                <a:cs typeface="Arial"/>
                <a:sym typeface="Arial"/>
              </a:rPr>
              <a:t>:</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There is a negative correlation with RoE and ESG score</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The retail industry has a high RoE, but very low ESG scores</a:t>
            </a:r>
            <a:endParaRPr>
              <a:solidFill>
                <a:srgbClr val="24292E"/>
              </a:solidFill>
              <a:highlight>
                <a:srgbClr val="FFFFFF"/>
              </a:highlight>
              <a:latin typeface="Arial"/>
              <a:ea typeface="Arial"/>
              <a:cs typeface="Arial"/>
              <a:sym typeface="Arial"/>
            </a:endParaRPr>
          </a:p>
        </p:txBody>
      </p:sp>
      <p:pic>
        <p:nvPicPr>
          <p:cNvPr id="596" name="Google Shape;596;p43"/>
          <p:cNvPicPr preferRelativeResize="0"/>
          <p:nvPr/>
        </p:nvPicPr>
        <p:blipFill>
          <a:blip r:embed="rId3">
            <a:alphaModFix/>
          </a:blip>
          <a:stretch>
            <a:fillRect/>
          </a:stretch>
        </p:blipFill>
        <p:spPr>
          <a:xfrm>
            <a:off x="4235799" y="658226"/>
            <a:ext cx="4632824" cy="439453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4"/>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ESG score by Industry</a:t>
            </a:r>
            <a:endParaRPr/>
          </a:p>
        </p:txBody>
      </p:sp>
      <p:sp>
        <p:nvSpPr>
          <p:cNvPr id="602" name="Google Shape;602;p44"/>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Reviewing ESG scores by industry we can determine the following:</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Utility companies have the best scores</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Machinery, Insurance, Building products have low scores</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pic>
        <p:nvPicPr>
          <p:cNvPr id="603" name="Google Shape;603;p44"/>
          <p:cNvPicPr preferRelativeResize="0"/>
          <p:nvPr/>
        </p:nvPicPr>
        <p:blipFill>
          <a:blip r:embed="rId3">
            <a:alphaModFix/>
          </a:blip>
          <a:stretch>
            <a:fillRect/>
          </a:stretch>
        </p:blipFill>
        <p:spPr>
          <a:xfrm>
            <a:off x="4235800" y="658237"/>
            <a:ext cx="4632824" cy="439453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5"/>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Controversy</a:t>
            </a:r>
            <a:r>
              <a:rPr lang="en-GB">
                <a:solidFill>
                  <a:srgbClr val="000000"/>
                </a:solidFill>
              </a:rPr>
              <a:t> Indicators</a:t>
            </a:r>
            <a:endParaRPr/>
          </a:p>
        </p:txBody>
      </p:sp>
      <p:sp>
        <p:nvSpPr>
          <p:cNvPr id="609" name="Google Shape;609;p45"/>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Controversial</a:t>
            </a:r>
            <a:r>
              <a:rPr lang="en-GB">
                <a:solidFill>
                  <a:srgbClr val="24292E"/>
                </a:solidFill>
                <a:highlight>
                  <a:srgbClr val="FFFFFF"/>
                </a:highlight>
                <a:latin typeface="Arial"/>
                <a:ea typeface="Arial"/>
                <a:cs typeface="Arial"/>
                <a:sym typeface="Arial"/>
              </a:rPr>
              <a:t> behaviour have a negative impact on ESG scores</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Business Ethics and </a:t>
            </a:r>
            <a:r>
              <a:rPr lang="en-GB">
                <a:solidFill>
                  <a:srgbClr val="24292E"/>
                </a:solidFill>
                <a:highlight>
                  <a:srgbClr val="FFFFFF"/>
                </a:highlight>
                <a:latin typeface="Arial"/>
                <a:ea typeface="Arial"/>
                <a:cs typeface="Arial"/>
                <a:sym typeface="Arial"/>
              </a:rPr>
              <a:t>Customer</a:t>
            </a:r>
            <a:r>
              <a:rPr lang="en-GB">
                <a:solidFill>
                  <a:srgbClr val="24292E"/>
                </a:solidFill>
                <a:highlight>
                  <a:srgbClr val="FFFFFF"/>
                </a:highlight>
                <a:latin typeface="Arial"/>
                <a:ea typeface="Arial"/>
                <a:cs typeface="Arial"/>
                <a:sym typeface="Arial"/>
              </a:rPr>
              <a:t> Incidents are more common types of incidents</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pic>
        <p:nvPicPr>
          <p:cNvPr id="610" name="Google Shape;610;p45"/>
          <p:cNvPicPr preferRelativeResize="0"/>
          <p:nvPr/>
        </p:nvPicPr>
        <p:blipFill>
          <a:blip r:embed="rId3">
            <a:alphaModFix/>
          </a:blip>
          <a:stretch>
            <a:fillRect/>
          </a:stretch>
        </p:blipFill>
        <p:spPr>
          <a:xfrm>
            <a:off x="4235800" y="658233"/>
            <a:ext cx="4632824" cy="439454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46"/>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Stock Performance</a:t>
            </a:r>
            <a:endParaRPr/>
          </a:p>
        </p:txBody>
      </p:sp>
      <p:sp>
        <p:nvSpPr>
          <p:cNvPr id="616" name="Google Shape;616;p46"/>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Reviewing the stock performance, we can determine the following:</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Performance is up as a whole</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pic>
        <p:nvPicPr>
          <p:cNvPr id="617" name="Google Shape;617;p46"/>
          <p:cNvPicPr preferRelativeResize="0"/>
          <p:nvPr/>
        </p:nvPicPr>
        <p:blipFill>
          <a:blip r:embed="rId3">
            <a:alphaModFix/>
          </a:blip>
          <a:stretch>
            <a:fillRect/>
          </a:stretch>
        </p:blipFill>
        <p:spPr>
          <a:xfrm>
            <a:off x="4235786" y="658225"/>
            <a:ext cx="4632839" cy="43945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01" name="Google Shape;201;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Here at ESG Consultants, we are building a machine learning module to help determine the impact of </a:t>
            </a:r>
            <a:r>
              <a:rPr lang="en-GB" sz="1100"/>
              <a:t>sustainability</a:t>
            </a:r>
            <a:r>
              <a:rPr lang="en-GB" sz="1100"/>
              <a:t> on a company’s stock performance. </a:t>
            </a:r>
            <a:endParaRPr sz="1100"/>
          </a:p>
        </p:txBody>
      </p:sp>
      <p:pic>
        <p:nvPicPr>
          <p:cNvPr descr="shutterstock_429987889_edited.jpg" id="202" name="Google Shape;202;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21" name="Shape 621"/>
        <p:cNvGrpSpPr/>
        <p:nvPr/>
      </p:nvGrpSpPr>
      <p:grpSpPr>
        <a:xfrm>
          <a:off x="0" y="0"/>
          <a:ext cx="0" cy="0"/>
          <a:chOff x="0" y="0"/>
          <a:chExt cx="0" cy="0"/>
        </a:xfrm>
      </p:grpSpPr>
      <p:sp>
        <p:nvSpPr>
          <p:cNvPr id="622" name="Google Shape;622;p47"/>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solution</a:t>
            </a:r>
            <a:endParaRPr sz="1200"/>
          </a:p>
        </p:txBody>
      </p:sp>
      <p:sp>
        <p:nvSpPr>
          <p:cNvPr id="623" name="Google Shape;623;p47"/>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TBD - let’s see where machine learning takes us! :)</a:t>
            </a:r>
            <a:endParaRPr sz="3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7" name="Shape 627"/>
        <p:cNvGrpSpPr/>
        <p:nvPr/>
      </p:nvGrpSpPr>
      <p:grpSpPr>
        <a:xfrm>
          <a:off x="0" y="0"/>
          <a:ext cx="0" cy="0"/>
          <a:chOff x="0" y="0"/>
          <a:chExt cx="0" cy="0"/>
        </a:xfrm>
      </p:grpSpPr>
      <p:sp>
        <p:nvSpPr>
          <p:cNvPr id="628" name="Google Shape;628;p48"/>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Deliverables</a:t>
            </a:r>
            <a:endParaRPr/>
          </a:p>
        </p:txBody>
      </p:sp>
      <p:sp>
        <p:nvSpPr>
          <p:cNvPr id="629" name="Google Shape;629;p48"/>
          <p:cNvSpPr txBox="1"/>
          <p:nvPr>
            <p:ph idx="1" type="body"/>
          </p:nvPr>
        </p:nvSpPr>
        <p:spPr>
          <a:xfrm>
            <a:off x="3605300" y="10686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To be updated once our questions have been asked. </a:t>
            </a:r>
            <a:endParaRPr sz="1100"/>
          </a:p>
        </p:txBody>
      </p:sp>
      <p:sp>
        <p:nvSpPr>
          <p:cNvPr id="630" name="Google Shape;630;p48"/>
          <p:cNvSpPr txBox="1"/>
          <p:nvPr/>
        </p:nvSpPr>
        <p:spPr>
          <a:xfrm>
            <a:off x="9923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Metric 1</a:t>
            </a:r>
            <a:endParaRPr b="1" sz="800">
              <a:solidFill>
                <a:schemeClr val="dk1"/>
              </a:solidFill>
              <a:latin typeface="Lato"/>
              <a:ea typeface="Lato"/>
              <a:cs typeface="Lato"/>
              <a:sym typeface="Lato"/>
            </a:endParaRPr>
          </a:p>
        </p:txBody>
      </p:sp>
      <p:sp>
        <p:nvSpPr>
          <p:cNvPr id="631" name="Google Shape;631;p48"/>
          <p:cNvSpPr txBox="1"/>
          <p:nvPr/>
        </p:nvSpPr>
        <p:spPr>
          <a:xfrm>
            <a:off x="7229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45K</a:t>
            </a:r>
            <a:endParaRPr b="1" sz="4800">
              <a:solidFill>
                <a:schemeClr val="dk1"/>
              </a:solidFill>
              <a:latin typeface="Lato"/>
              <a:ea typeface="Lato"/>
              <a:cs typeface="Lato"/>
              <a:sym typeface="Lato"/>
            </a:endParaRPr>
          </a:p>
        </p:txBody>
      </p:sp>
      <p:sp>
        <p:nvSpPr>
          <p:cNvPr id="632" name="Google Shape;632;p48"/>
          <p:cNvSpPr txBox="1"/>
          <p:nvPr/>
        </p:nvSpPr>
        <p:spPr>
          <a:xfrm>
            <a:off x="8426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Details on metric 1</a:t>
            </a:r>
            <a:endParaRPr b="1" sz="1100">
              <a:solidFill>
                <a:schemeClr val="accent1"/>
              </a:solidFill>
              <a:latin typeface="Lato"/>
              <a:ea typeface="Lato"/>
              <a:cs typeface="Lato"/>
              <a:sym typeface="Lato"/>
            </a:endParaRPr>
          </a:p>
        </p:txBody>
      </p:sp>
      <p:cxnSp>
        <p:nvCxnSpPr>
          <p:cNvPr id="633" name="Google Shape;633;p48"/>
          <p:cNvCxnSpPr/>
          <p:nvPr/>
        </p:nvCxnSpPr>
        <p:spPr>
          <a:xfrm>
            <a:off x="32243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634" name="Google Shape;634;p48"/>
          <p:cNvSpPr txBox="1"/>
          <p:nvPr/>
        </p:nvSpPr>
        <p:spPr>
          <a:xfrm>
            <a:off x="36876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Metric 2</a:t>
            </a:r>
            <a:endParaRPr b="1" sz="800">
              <a:solidFill>
                <a:schemeClr val="dk1"/>
              </a:solidFill>
              <a:latin typeface="Lato"/>
              <a:ea typeface="Lato"/>
              <a:cs typeface="Lato"/>
              <a:sym typeface="Lato"/>
            </a:endParaRPr>
          </a:p>
        </p:txBody>
      </p:sp>
      <p:sp>
        <p:nvSpPr>
          <p:cNvPr id="635" name="Google Shape;635;p48"/>
          <p:cNvSpPr txBox="1"/>
          <p:nvPr/>
        </p:nvSpPr>
        <p:spPr>
          <a:xfrm>
            <a:off x="34182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690K</a:t>
            </a:r>
            <a:endParaRPr b="1" sz="4800">
              <a:solidFill>
                <a:schemeClr val="dk1"/>
              </a:solidFill>
              <a:latin typeface="Lato"/>
              <a:ea typeface="Lato"/>
              <a:cs typeface="Lato"/>
              <a:sym typeface="Lato"/>
            </a:endParaRPr>
          </a:p>
        </p:txBody>
      </p:sp>
      <p:sp>
        <p:nvSpPr>
          <p:cNvPr id="636" name="Google Shape;636;p48"/>
          <p:cNvSpPr txBox="1"/>
          <p:nvPr/>
        </p:nvSpPr>
        <p:spPr>
          <a:xfrm>
            <a:off x="35379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100">
                <a:solidFill>
                  <a:schemeClr val="accent1"/>
                </a:solidFill>
                <a:latin typeface="Lato"/>
                <a:ea typeface="Lato"/>
                <a:cs typeface="Lato"/>
                <a:sym typeface="Lato"/>
              </a:rPr>
              <a:t>Details on metric 1</a:t>
            </a:r>
            <a:endParaRPr b="1" sz="1100">
              <a:solidFill>
                <a:schemeClr val="accent1"/>
              </a:solidFill>
              <a:latin typeface="Lato"/>
              <a:ea typeface="Lato"/>
              <a:cs typeface="Lato"/>
              <a:sym typeface="Lato"/>
            </a:endParaRPr>
          </a:p>
        </p:txBody>
      </p:sp>
      <p:cxnSp>
        <p:nvCxnSpPr>
          <p:cNvPr id="637" name="Google Shape;637;p48"/>
          <p:cNvCxnSpPr/>
          <p:nvPr/>
        </p:nvCxnSpPr>
        <p:spPr>
          <a:xfrm>
            <a:off x="5919650" y="2706500"/>
            <a:ext cx="0" cy="1832100"/>
          </a:xfrm>
          <a:prstGeom prst="straightConnector1">
            <a:avLst/>
          </a:prstGeom>
          <a:noFill/>
          <a:ln cap="flat" cmpd="sng" w="9525">
            <a:solidFill>
              <a:schemeClr val="accent1"/>
            </a:solidFill>
            <a:prstDash val="dot"/>
            <a:round/>
            <a:headEnd len="med" w="med" type="none"/>
            <a:tailEnd len="med" w="med" type="none"/>
          </a:ln>
        </p:spPr>
      </p:cxnSp>
      <p:sp>
        <p:nvSpPr>
          <p:cNvPr id="638" name="Google Shape;638;p48"/>
          <p:cNvSpPr txBox="1"/>
          <p:nvPr/>
        </p:nvSpPr>
        <p:spPr>
          <a:xfrm>
            <a:off x="6382900" y="2706495"/>
            <a:ext cx="1768800" cy="22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chemeClr val="dk1"/>
                </a:solidFill>
                <a:latin typeface="Lato"/>
                <a:ea typeface="Lato"/>
                <a:cs typeface="Lato"/>
                <a:sym typeface="Lato"/>
              </a:rPr>
              <a:t>Metric 3</a:t>
            </a:r>
            <a:endParaRPr b="1" sz="800">
              <a:solidFill>
                <a:schemeClr val="dk1"/>
              </a:solidFill>
              <a:latin typeface="Lato"/>
              <a:ea typeface="Lato"/>
              <a:cs typeface="Lato"/>
              <a:sym typeface="Lato"/>
            </a:endParaRPr>
          </a:p>
        </p:txBody>
      </p:sp>
      <p:sp>
        <p:nvSpPr>
          <p:cNvPr id="639" name="Google Shape;639;p48"/>
          <p:cNvSpPr txBox="1"/>
          <p:nvPr/>
        </p:nvSpPr>
        <p:spPr>
          <a:xfrm>
            <a:off x="6113500" y="2931545"/>
            <a:ext cx="2307600" cy="9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chemeClr val="dk1"/>
                </a:solidFill>
                <a:latin typeface="Lato"/>
                <a:ea typeface="Lato"/>
                <a:cs typeface="Lato"/>
                <a:sym typeface="Lato"/>
              </a:rPr>
              <a:t>100K</a:t>
            </a:r>
            <a:endParaRPr b="1" sz="4800">
              <a:solidFill>
                <a:schemeClr val="dk1"/>
              </a:solidFill>
              <a:latin typeface="Lato"/>
              <a:ea typeface="Lato"/>
              <a:cs typeface="Lato"/>
              <a:sym typeface="Lato"/>
            </a:endParaRPr>
          </a:p>
        </p:txBody>
      </p:sp>
      <p:sp>
        <p:nvSpPr>
          <p:cNvPr id="640" name="Google Shape;640;p48"/>
          <p:cNvSpPr txBox="1"/>
          <p:nvPr/>
        </p:nvSpPr>
        <p:spPr>
          <a:xfrm>
            <a:off x="6233200" y="3768550"/>
            <a:ext cx="2068200" cy="74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100">
                <a:solidFill>
                  <a:schemeClr val="accent1"/>
                </a:solidFill>
                <a:latin typeface="Lato"/>
                <a:ea typeface="Lato"/>
                <a:cs typeface="Lato"/>
                <a:sym typeface="Lato"/>
              </a:rPr>
              <a:t>Details on metric 1</a:t>
            </a:r>
            <a:endParaRPr b="1" sz="1100">
              <a:solidFill>
                <a:schemeClr val="accent1"/>
              </a:solidFill>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4" name="Shape 644"/>
        <p:cNvGrpSpPr/>
        <p:nvPr/>
      </p:nvGrpSpPr>
      <p:grpSpPr>
        <a:xfrm>
          <a:off x="0" y="0"/>
          <a:ext cx="0" cy="0"/>
          <a:chOff x="0" y="0"/>
          <a:chExt cx="0" cy="0"/>
        </a:xfrm>
      </p:grpSpPr>
      <p:sp>
        <p:nvSpPr>
          <p:cNvPr id="645" name="Google Shape;645;p4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Vision</a:t>
            </a:r>
            <a:endParaRPr sz="800"/>
          </a:p>
        </p:txBody>
      </p:sp>
      <p:sp>
        <p:nvSpPr>
          <p:cNvPr id="646" name="Google Shape;646;p49"/>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47" name="Google Shape;647;p49"/>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Milestone 1</a:t>
            </a:r>
            <a:endParaRPr sz="800">
              <a:solidFill>
                <a:srgbClr val="000000"/>
              </a:solidFill>
            </a:endParaRPr>
          </a:p>
        </p:txBody>
      </p:sp>
      <p:sp>
        <p:nvSpPr>
          <p:cNvPr id="648" name="Google Shape;648;p49"/>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Details on Milestone 1</a:t>
            </a:r>
            <a:endParaRPr sz="700"/>
          </a:p>
        </p:txBody>
      </p:sp>
      <p:sp>
        <p:nvSpPr>
          <p:cNvPr id="649" name="Google Shape;649;p49"/>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50" name="Google Shape;650;p49"/>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Milestone 2</a:t>
            </a:r>
            <a:endParaRPr sz="800">
              <a:solidFill>
                <a:srgbClr val="000000"/>
              </a:solidFill>
            </a:endParaRPr>
          </a:p>
        </p:txBody>
      </p:sp>
      <p:sp>
        <p:nvSpPr>
          <p:cNvPr id="651" name="Google Shape;651;p49"/>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Details on Milestone 2</a:t>
            </a:r>
            <a:endParaRPr sz="700"/>
          </a:p>
        </p:txBody>
      </p:sp>
      <p:sp>
        <p:nvSpPr>
          <p:cNvPr id="652" name="Google Shape;652;p49"/>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53" name="Google Shape;653;p49"/>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Milestone 3</a:t>
            </a:r>
            <a:endParaRPr sz="800">
              <a:solidFill>
                <a:srgbClr val="000000"/>
              </a:solidFill>
            </a:endParaRPr>
          </a:p>
        </p:txBody>
      </p:sp>
      <p:sp>
        <p:nvSpPr>
          <p:cNvPr id="654" name="Google Shape;654;p49"/>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Details on Milestone 3</a:t>
            </a:r>
            <a:endParaRPr sz="700"/>
          </a:p>
        </p:txBody>
      </p:sp>
      <p:sp>
        <p:nvSpPr>
          <p:cNvPr id="655" name="Google Shape;655;p49"/>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56" name="Google Shape;656;p49"/>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Milestone 4</a:t>
            </a:r>
            <a:endParaRPr sz="800">
              <a:solidFill>
                <a:srgbClr val="000000"/>
              </a:solidFill>
            </a:endParaRPr>
          </a:p>
        </p:txBody>
      </p:sp>
      <p:sp>
        <p:nvSpPr>
          <p:cNvPr id="657" name="Google Shape;657;p49"/>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Details on Milestone 4</a:t>
            </a:r>
            <a:endParaRPr sz="700"/>
          </a:p>
        </p:txBody>
      </p:sp>
      <p:sp>
        <p:nvSpPr>
          <p:cNvPr id="658" name="Google Shape;658;p49"/>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20XX</a:t>
            </a:r>
            <a:endParaRPr b="1">
              <a:latin typeface="Lato"/>
              <a:ea typeface="Lato"/>
              <a:cs typeface="Lato"/>
              <a:sym typeface="Lato"/>
            </a:endParaRPr>
          </a:p>
        </p:txBody>
      </p:sp>
      <p:sp>
        <p:nvSpPr>
          <p:cNvPr id="659" name="Google Shape;659;p49"/>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Milestone 5</a:t>
            </a:r>
            <a:endParaRPr sz="800">
              <a:solidFill>
                <a:srgbClr val="000000"/>
              </a:solidFill>
            </a:endParaRPr>
          </a:p>
        </p:txBody>
      </p:sp>
      <p:sp>
        <p:nvSpPr>
          <p:cNvPr id="660" name="Google Shape;660;p49"/>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Details on Milestone 5</a:t>
            </a:r>
            <a:endParaRPr sz="700"/>
          </a:p>
        </p:txBody>
      </p:sp>
      <p:pic>
        <p:nvPicPr>
          <p:cNvPr descr="shutterstock_429987889_edited.jpg" id="661" name="Google Shape;661;p49"/>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662" name="Google Shape;662;p49"/>
          <p:cNvGrpSpPr/>
          <p:nvPr/>
        </p:nvGrpSpPr>
        <p:grpSpPr>
          <a:xfrm>
            <a:off x="845575" y="3060165"/>
            <a:ext cx="92400" cy="411825"/>
            <a:chOff x="845575" y="2563700"/>
            <a:chExt cx="92400" cy="411825"/>
          </a:xfrm>
        </p:grpSpPr>
        <p:cxnSp>
          <p:nvCxnSpPr>
            <p:cNvPr id="663" name="Google Shape;663;p49"/>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64" name="Google Shape;664;p4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 name="Google Shape;665;p49"/>
          <p:cNvGrpSpPr/>
          <p:nvPr/>
        </p:nvGrpSpPr>
        <p:grpSpPr>
          <a:xfrm rot="10800000">
            <a:off x="2296375" y="3339567"/>
            <a:ext cx="92400" cy="411825"/>
            <a:chOff x="2070100" y="2563700"/>
            <a:chExt cx="92400" cy="411825"/>
          </a:xfrm>
        </p:grpSpPr>
        <p:cxnSp>
          <p:nvCxnSpPr>
            <p:cNvPr id="666" name="Google Shape;666;p49"/>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67" name="Google Shape;667;p4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49"/>
          <p:cNvGrpSpPr/>
          <p:nvPr/>
        </p:nvGrpSpPr>
        <p:grpSpPr>
          <a:xfrm>
            <a:off x="3747175" y="3060165"/>
            <a:ext cx="92400" cy="411825"/>
            <a:chOff x="845575" y="2563700"/>
            <a:chExt cx="92400" cy="411825"/>
          </a:xfrm>
        </p:grpSpPr>
        <p:cxnSp>
          <p:nvCxnSpPr>
            <p:cNvPr id="669" name="Google Shape;669;p49"/>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70" name="Google Shape;670;p4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49"/>
          <p:cNvGrpSpPr/>
          <p:nvPr/>
        </p:nvGrpSpPr>
        <p:grpSpPr>
          <a:xfrm rot="10800000">
            <a:off x="5197975" y="3339567"/>
            <a:ext cx="92400" cy="411825"/>
            <a:chOff x="2070100" y="2563700"/>
            <a:chExt cx="92400" cy="411825"/>
          </a:xfrm>
        </p:grpSpPr>
        <p:cxnSp>
          <p:nvCxnSpPr>
            <p:cNvPr id="672" name="Google Shape;672;p49"/>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73" name="Google Shape;673;p4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49"/>
          <p:cNvGrpSpPr/>
          <p:nvPr/>
        </p:nvGrpSpPr>
        <p:grpSpPr>
          <a:xfrm>
            <a:off x="6648775" y="3060165"/>
            <a:ext cx="92400" cy="411825"/>
            <a:chOff x="845575" y="2563700"/>
            <a:chExt cx="92400" cy="411825"/>
          </a:xfrm>
        </p:grpSpPr>
        <p:cxnSp>
          <p:nvCxnSpPr>
            <p:cNvPr id="675" name="Google Shape;675;p49"/>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676" name="Google Shape;676;p4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50"/>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References</a:t>
            </a:r>
            <a:endParaRPr/>
          </a:p>
        </p:txBody>
      </p:sp>
      <p:sp>
        <p:nvSpPr>
          <p:cNvPr id="682" name="Google Shape;682;p50"/>
          <p:cNvSpPr txBox="1"/>
          <p:nvPr>
            <p:ph idx="1" type="body"/>
          </p:nvPr>
        </p:nvSpPr>
        <p:spPr>
          <a:xfrm>
            <a:off x="721225" y="1907600"/>
            <a:ext cx="7977900" cy="252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u="sng">
              <a:solidFill>
                <a:schemeClr val="hlink"/>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highlight>
                  <a:srgbClr val="FFFFFF"/>
                </a:highlight>
                <a:latin typeface="Arial"/>
                <a:ea typeface="Arial"/>
                <a:cs typeface="Arial"/>
                <a:sym typeface="Arial"/>
                <a:hlinkClick r:id="rId3"/>
              </a:rPr>
              <a:t>https://www.investopedia.com/terms/e/environmental-social-and-governance-esg-criteria.asp</a:t>
            </a:r>
            <a:endParaRPr u="sng">
              <a:solidFill>
                <a:schemeClr val="hlink"/>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highlight>
                  <a:srgbClr val="FFFFFF"/>
                </a:highlight>
                <a:latin typeface="Arial"/>
                <a:ea typeface="Arial"/>
                <a:cs typeface="Arial"/>
                <a:sym typeface="Arial"/>
                <a:hlinkClick r:id="rId4"/>
              </a:rPr>
              <a:t>https://ca.finance.yahoo.com/</a:t>
            </a:r>
            <a:endParaRPr u="sng">
              <a:solidFill>
                <a:schemeClr val="hlink"/>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highlight>
                  <a:srgbClr val="FFFFFF"/>
                </a:highlight>
                <a:latin typeface="Arial"/>
                <a:ea typeface="Arial"/>
                <a:cs typeface="Arial"/>
                <a:sym typeface="Arial"/>
                <a:hlinkClick r:id="rId5"/>
              </a:rPr>
              <a:t>https://ca.finance.yahoo.com/</a:t>
            </a:r>
            <a:endParaRPr u="sng">
              <a:solidFill>
                <a:schemeClr val="hlink"/>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latin typeface="Arial"/>
                <a:ea typeface="Arial"/>
                <a:cs typeface="Arial"/>
                <a:sym typeface="Arial"/>
                <a:hlinkClick r:id="rId6"/>
              </a:rPr>
              <a:t>https://www.forbes.com/just-companies/#5d410d762bf0</a:t>
            </a:r>
            <a:endParaRPr u="sng">
              <a:solidFill>
                <a:schemeClr val="hlink"/>
              </a:solidFill>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latin typeface="Arial"/>
                <a:ea typeface="Arial"/>
                <a:cs typeface="Arial"/>
                <a:sym typeface="Arial"/>
                <a:hlinkClick r:id="rId7"/>
              </a:rPr>
              <a:t>https://en.wikipedia.org/wiki/List_of_S%26P_500_companies</a:t>
            </a:r>
            <a:endParaRPr u="sng">
              <a:solidFill>
                <a:schemeClr val="hlink"/>
              </a:solidFill>
              <a:latin typeface="Arial"/>
              <a:ea typeface="Arial"/>
              <a:cs typeface="Arial"/>
              <a:sym typeface="Arial"/>
            </a:endParaRPr>
          </a:p>
          <a:p>
            <a:pPr indent="-311150" lvl="0" marL="457200" rtl="0" algn="l">
              <a:spcBef>
                <a:spcPts val="0"/>
              </a:spcBef>
              <a:spcAft>
                <a:spcPts val="0"/>
              </a:spcAft>
              <a:buClr>
                <a:schemeClr val="hlink"/>
              </a:buClr>
              <a:buSzPts val="1300"/>
              <a:buFont typeface="Arial"/>
              <a:buChar char="●"/>
            </a:pPr>
            <a:r>
              <a:rPr lang="en-GB" u="sng">
                <a:solidFill>
                  <a:schemeClr val="hlink"/>
                </a:solidFill>
                <a:latin typeface="Arial"/>
                <a:ea typeface="Arial"/>
                <a:cs typeface="Arial"/>
                <a:sym typeface="Arial"/>
                <a:hlinkClick r:id="rId8"/>
              </a:rPr>
              <a:t>https://en.wikipedia.org/wiki/Environmental,_social_and_corporate_governance</a:t>
            </a:r>
            <a:endParaRPr u="sng">
              <a:solidFill>
                <a:schemeClr val="hlink"/>
              </a:solidFill>
              <a:latin typeface="Arial"/>
              <a:ea typeface="Arial"/>
              <a:cs typeface="Arial"/>
              <a:sym typeface="Arial"/>
            </a:endParaRPr>
          </a:p>
          <a:p>
            <a:pPr indent="-311150" lvl="0" marL="457200" rtl="0" algn="l">
              <a:spcBef>
                <a:spcPts val="0"/>
              </a:spcBef>
              <a:spcAft>
                <a:spcPts val="0"/>
              </a:spcAft>
              <a:buClr>
                <a:schemeClr val="hlink"/>
              </a:buClr>
              <a:buSzPts val="1300"/>
              <a:buFont typeface="Arial"/>
              <a:buChar char="●"/>
            </a:pPr>
            <a:r>
              <a:t/>
            </a:r>
            <a:endParaRPr u="sng">
              <a:solidFill>
                <a:schemeClr val="hlink"/>
              </a:solidFill>
              <a:latin typeface="Arial"/>
              <a:ea typeface="Arial"/>
              <a:cs typeface="Arial"/>
              <a:sym typeface="Arial"/>
            </a:endParaRPr>
          </a:p>
          <a:p>
            <a:pPr indent="0" lvl="0" marL="45720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16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b="1">
              <a:solidFill>
                <a:srgbClr val="24292E"/>
              </a:solidFill>
              <a:highlight>
                <a:srgbClr val="FFFFFF"/>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title"/>
          </p:nvPr>
        </p:nvSpPr>
        <p:spPr>
          <a:xfrm>
            <a:off x="729450" y="2056375"/>
            <a:ext cx="6060600" cy="24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ESG &amp;</a:t>
            </a:r>
            <a:endParaRPr/>
          </a:p>
          <a:p>
            <a:pPr indent="0" lvl="0" marL="0" rtl="0" algn="l">
              <a:spcBef>
                <a:spcPts val="1600"/>
              </a:spcBef>
              <a:spcAft>
                <a:spcPts val="1600"/>
              </a:spcAft>
              <a:buNone/>
            </a:pPr>
            <a:r>
              <a:rPr lang="en-GB"/>
              <a:t>Why is it Important?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ESG Trends</a:t>
            </a:r>
            <a:endParaRPr/>
          </a:p>
          <a:p>
            <a:pPr indent="0" lvl="0" marL="0" rtl="0" algn="l">
              <a:spcBef>
                <a:spcPts val="0"/>
              </a:spcBef>
              <a:spcAft>
                <a:spcPts val="0"/>
              </a:spcAft>
              <a:buNone/>
            </a:pPr>
            <a:r>
              <a:rPr b="0" lang="en-GB"/>
              <a:t>01</a:t>
            </a:r>
            <a:endParaRPr b="0"/>
          </a:p>
        </p:txBody>
      </p:sp>
      <p:sp>
        <p:nvSpPr>
          <p:cNvPr id="213" name="Google Shape;213;p22"/>
          <p:cNvSpPr txBox="1"/>
          <p:nvPr>
            <p:ph idx="1" type="body"/>
          </p:nvPr>
        </p:nvSpPr>
        <p:spPr>
          <a:xfrm>
            <a:off x="721225" y="2434125"/>
            <a:ext cx="5870400" cy="153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rgbClr val="24292E"/>
                </a:solidFill>
                <a:highlight>
                  <a:srgbClr val="FFFFFF"/>
                </a:highlight>
                <a:latin typeface="Arial"/>
                <a:ea typeface="Arial"/>
                <a:cs typeface="Arial"/>
                <a:sym typeface="Arial"/>
              </a:rPr>
              <a:t>Environment (E)</a:t>
            </a:r>
            <a:r>
              <a:rPr lang="en-GB">
                <a:solidFill>
                  <a:srgbClr val="24292E"/>
                </a:solidFill>
                <a:highlight>
                  <a:srgbClr val="FFFFFF"/>
                </a:highlight>
                <a:latin typeface="Arial"/>
                <a:ea typeface="Arial"/>
                <a:cs typeface="Arial"/>
                <a:sym typeface="Arial"/>
              </a:rPr>
              <a:t>: 56% of population lives in cities and towns and account for 70% of CO</a:t>
            </a:r>
            <a:r>
              <a:rPr baseline="-25000" lang="en-GB">
                <a:solidFill>
                  <a:srgbClr val="24292E"/>
                </a:solidFill>
                <a:highlight>
                  <a:srgbClr val="FFFFFF"/>
                </a:highlight>
                <a:latin typeface="Arial"/>
                <a:ea typeface="Arial"/>
                <a:cs typeface="Arial"/>
                <a:sym typeface="Arial"/>
              </a:rPr>
              <a:t>2</a:t>
            </a:r>
            <a:r>
              <a:rPr lang="en-GB">
                <a:solidFill>
                  <a:srgbClr val="24292E"/>
                </a:solidFill>
                <a:highlight>
                  <a:srgbClr val="FFFFFF"/>
                </a:highlight>
                <a:latin typeface="Arial"/>
                <a:ea typeface="Arial"/>
                <a:cs typeface="Arial"/>
                <a:sym typeface="Arial"/>
              </a:rPr>
              <a:t> emissions by 2050 70% will live in towns and cities. The global temperature will rise by 1.5</a:t>
            </a:r>
            <a:r>
              <a:rPr baseline="30000" lang="en-GB" sz="1100">
                <a:solidFill>
                  <a:srgbClr val="000000"/>
                </a:solidFill>
                <a:latin typeface="Arial"/>
                <a:ea typeface="Arial"/>
                <a:cs typeface="Arial"/>
                <a:sym typeface="Arial"/>
              </a:rPr>
              <a:t>◦ </a:t>
            </a:r>
            <a:r>
              <a:rPr lang="en-GB" sz="1100">
                <a:solidFill>
                  <a:srgbClr val="000000"/>
                </a:solidFill>
                <a:latin typeface="Arial"/>
                <a:ea typeface="Arial"/>
                <a:cs typeface="Arial"/>
                <a:sym typeface="Arial"/>
              </a:rPr>
              <a:t>C if we have Net Zero Emissions of CO</a:t>
            </a:r>
            <a:r>
              <a:rPr baseline="-25000" lang="en-GB" sz="1100">
                <a:solidFill>
                  <a:srgbClr val="000000"/>
                </a:solidFill>
                <a:latin typeface="Arial"/>
                <a:ea typeface="Arial"/>
                <a:cs typeface="Arial"/>
                <a:sym typeface="Arial"/>
              </a:rPr>
              <a:t>2</a:t>
            </a:r>
            <a:r>
              <a:rPr lang="en-GB" sz="1100">
                <a:solidFill>
                  <a:srgbClr val="000000"/>
                </a:solidFill>
                <a:latin typeface="Arial"/>
                <a:ea typeface="Arial"/>
                <a:cs typeface="Arial"/>
                <a:sym typeface="Arial"/>
              </a:rPr>
              <a:t> by 2050 otherwise may be more than 3.5</a:t>
            </a:r>
            <a:r>
              <a:rPr baseline="30000" lang="en-GB" sz="1100">
                <a:solidFill>
                  <a:srgbClr val="000000"/>
                </a:solidFill>
                <a:latin typeface="Arial"/>
                <a:ea typeface="Arial"/>
                <a:cs typeface="Arial"/>
                <a:sym typeface="Arial"/>
              </a:rPr>
              <a:t>◦ </a:t>
            </a:r>
            <a:r>
              <a:rPr lang="en-GB" sz="1100">
                <a:solidFill>
                  <a:srgbClr val="000000"/>
                </a:solidFill>
                <a:latin typeface="Arial"/>
                <a:ea typeface="Arial"/>
                <a:cs typeface="Arial"/>
                <a:sym typeface="Arial"/>
              </a:rPr>
              <a:t>C.</a:t>
            </a:r>
            <a:endParaRPr sz="1100"/>
          </a:p>
        </p:txBody>
      </p:sp>
      <p:pic>
        <p:nvPicPr>
          <p:cNvPr id="214" name="Google Shape;214;p22"/>
          <p:cNvPicPr preferRelativeResize="0"/>
          <p:nvPr/>
        </p:nvPicPr>
        <p:blipFill rotWithShape="1">
          <a:blip r:embed="rId3">
            <a:alphaModFix/>
          </a:blip>
          <a:srcRect b="0" l="0" r="67344" t="0"/>
          <a:stretch/>
        </p:blipFill>
        <p:spPr>
          <a:xfrm>
            <a:off x="6745876" y="1355000"/>
            <a:ext cx="1431575" cy="3043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ESG Trends</a:t>
            </a:r>
            <a:endParaRPr/>
          </a:p>
          <a:p>
            <a:pPr indent="0" lvl="0" marL="0" rtl="0" algn="l">
              <a:spcBef>
                <a:spcPts val="0"/>
              </a:spcBef>
              <a:spcAft>
                <a:spcPts val="0"/>
              </a:spcAft>
              <a:buNone/>
            </a:pPr>
            <a:r>
              <a:rPr b="0" lang="en-GB"/>
              <a:t>02</a:t>
            </a:r>
            <a:endParaRPr b="0"/>
          </a:p>
        </p:txBody>
      </p:sp>
      <p:sp>
        <p:nvSpPr>
          <p:cNvPr id="220" name="Google Shape;220;p23"/>
          <p:cNvSpPr txBox="1"/>
          <p:nvPr>
            <p:ph idx="1" type="body"/>
          </p:nvPr>
        </p:nvSpPr>
        <p:spPr>
          <a:xfrm>
            <a:off x="721225" y="2434125"/>
            <a:ext cx="5870400" cy="144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rgbClr val="24292E"/>
                </a:solidFill>
                <a:highlight>
                  <a:srgbClr val="FFFFFF"/>
                </a:highlight>
                <a:latin typeface="Arial"/>
                <a:ea typeface="Arial"/>
                <a:cs typeface="Arial"/>
                <a:sym typeface="Arial"/>
              </a:rPr>
              <a:t>Social (S): </a:t>
            </a:r>
            <a:r>
              <a:rPr lang="en-GB">
                <a:solidFill>
                  <a:srgbClr val="24292E"/>
                </a:solidFill>
                <a:highlight>
                  <a:srgbClr val="FFFFFF"/>
                </a:highlight>
                <a:latin typeface="Arial"/>
                <a:ea typeface="Arial"/>
                <a:cs typeface="Arial"/>
                <a:sym typeface="Arial"/>
              </a:rPr>
              <a:t>The global population is 8 billion set to rise to 8.5 billion by 2030 and 9.7 billion by 2050. </a:t>
            </a:r>
            <a:r>
              <a:rPr lang="en-GB">
                <a:solidFill>
                  <a:srgbClr val="1D2228"/>
                </a:solidFill>
                <a:latin typeface="Arial"/>
                <a:ea typeface="Arial"/>
                <a:cs typeface="Arial"/>
                <a:sym typeface="Arial"/>
              </a:rPr>
              <a:t>Community Relations and Human Rights, Workplace Health and Safety, Diversity and Inclusion cannot be overlooked.</a:t>
            </a:r>
            <a:endParaRPr sz="1100"/>
          </a:p>
        </p:txBody>
      </p:sp>
      <p:pic>
        <p:nvPicPr>
          <p:cNvPr id="221" name="Google Shape;221;p23"/>
          <p:cNvPicPr preferRelativeResize="0"/>
          <p:nvPr/>
        </p:nvPicPr>
        <p:blipFill rotWithShape="1">
          <a:blip r:embed="rId3">
            <a:alphaModFix/>
          </a:blip>
          <a:srcRect b="0" l="34025" r="33851" t="0"/>
          <a:stretch/>
        </p:blipFill>
        <p:spPr>
          <a:xfrm>
            <a:off x="6757548" y="1394850"/>
            <a:ext cx="1408225" cy="3043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ESG Trends</a:t>
            </a:r>
            <a:endParaRPr/>
          </a:p>
          <a:p>
            <a:pPr indent="0" lvl="0" marL="0" rtl="0" algn="l">
              <a:spcBef>
                <a:spcPts val="0"/>
              </a:spcBef>
              <a:spcAft>
                <a:spcPts val="0"/>
              </a:spcAft>
              <a:buNone/>
            </a:pPr>
            <a:r>
              <a:rPr b="0" lang="en-GB"/>
              <a:t>03</a:t>
            </a:r>
            <a:endParaRPr b="0"/>
          </a:p>
        </p:txBody>
      </p:sp>
      <p:sp>
        <p:nvSpPr>
          <p:cNvPr id="227" name="Google Shape;227;p24"/>
          <p:cNvSpPr txBox="1"/>
          <p:nvPr>
            <p:ph idx="1" type="body"/>
          </p:nvPr>
        </p:nvSpPr>
        <p:spPr>
          <a:xfrm>
            <a:off x="721225" y="2434125"/>
            <a:ext cx="5870400" cy="1111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a:solidFill>
                  <a:srgbClr val="24292E"/>
                </a:solidFill>
                <a:highlight>
                  <a:srgbClr val="FFFFFF"/>
                </a:highlight>
                <a:latin typeface="Arial"/>
                <a:ea typeface="Arial"/>
                <a:cs typeface="Arial"/>
                <a:sym typeface="Arial"/>
              </a:rPr>
              <a:t>Governance(G): </a:t>
            </a:r>
            <a:r>
              <a:rPr lang="en-GB">
                <a:solidFill>
                  <a:srgbClr val="24292E"/>
                </a:solidFill>
                <a:highlight>
                  <a:srgbClr val="FFFFFF"/>
                </a:highlight>
                <a:latin typeface="Arial"/>
                <a:ea typeface="Arial"/>
                <a:cs typeface="Arial"/>
                <a:sym typeface="Arial"/>
              </a:rPr>
              <a:t>With a population of more than 8.5 billion and global temperatures rising the need for innovation in Policy and Code of Conduct, Supply Chain Management, CSR initiatives is a must for any company.</a:t>
            </a:r>
            <a:endParaRPr sz="1100"/>
          </a:p>
        </p:txBody>
      </p:sp>
      <p:pic>
        <p:nvPicPr>
          <p:cNvPr id="228" name="Google Shape;228;p24"/>
          <p:cNvPicPr preferRelativeResize="0"/>
          <p:nvPr/>
        </p:nvPicPr>
        <p:blipFill rotWithShape="1">
          <a:blip r:embed="rId3">
            <a:alphaModFix/>
          </a:blip>
          <a:srcRect b="0" l="67073" r="0" t="0"/>
          <a:stretch/>
        </p:blipFill>
        <p:spPr>
          <a:xfrm>
            <a:off x="6739932" y="1394850"/>
            <a:ext cx="1443451" cy="3043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we want to know?</a:t>
            </a:r>
            <a:endParaRPr/>
          </a:p>
        </p:txBody>
      </p:sp>
      <p:sp>
        <p:nvSpPr>
          <p:cNvPr id="234" name="Google Shape;234;p25"/>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35" name="Google Shape;235;p25"/>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Is there a correlation between stock market performance and ESG ratings?</a:t>
            </a:r>
            <a:endParaRPr sz="1100"/>
          </a:p>
        </p:txBody>
      </p:sp>
      <p:sp>
        <p:nvSpPr>
          <p:cNvPr id="236" name="Google Shape;236;p25"/>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37" name="Google Shape;237;p25"/>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are the red flags that effect ESG ratings?</a:t>
            </a:r>
            <a:endParaRPr sz="1100"/>
          </a:p>
        </p:txBody>
      </p:sp>
      <p:sp>
        <p:nvSpPr>
          <p:cNvPr id="238" name="Google Shape;238;p25"/>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39" name="Google Shape;239;p25"/>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Can we balance balance ESG and turn a high profit?</a:t>
            </a:r>
            <a:endParaRPr sz="1100"/>
          </a:p>
        </p:txBody>
      </p:sp>
      <p:sp>
        <p:nvSpPr>
          <p:cNvPr id="240" name="Google Shape;240;p25"/>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41" name="Google Shape;241;p25"/>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can we do to help?</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45" name="Shape 245"/>
        <p:cNvGrpSpPr/>
        <p:nvPr/>
      </p:nvGrpSpPr>
      <p:grpSpPr>
        <a:xfrm>
          <a:off x="0" y="0"/>
          <a:ext cx="0" cy="0"/>
          <a:chOff x="0" y="0"/>
          <a:chExt cx="0" cy="0"/>
        </a:xfrm>
      </p:grpSpPr>
      <p:sp>
        <p:nvSpPr>
          <p:cNvPr id="246" name="Google Shape;246;p26"/>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247" name="Google Shape;247;p26"/>
          <p:cNvSpPr txBox="1"/>
          <p:nvPr>
            <p:ph idx="4294967295" type="body"/>
          </p:nvPr>
        </p:nvSpPr>
        <p:spPr>
          <a:xfrm>
            <a:off x="729450" y="1749350"/>
            <a:ext cx="7010100" cy="28500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FFFFFF"/>
              </a:buClr>
              <a:buSzPts val="2800"/>
              <a:buChar char="●"/>
            </a:pPr>
            <a:r>
              <a:rPr lang="en-GB" sz="2600">
                <a:solidFill>
                  <a:srgbClr val="FFFFFF"/>
                </a:solidFill>
              </a:rPr>
              <a:t>Transform </a:t>
            </a:r>
            <a:r>
              <a:rPr lang="en-GB" sz="2600">
                <a:solidFill>
                  <a:srgbClr val="FFFFFF"/>
                </a:solidFill>
              </a:rPr>
              <a:t>publicly</a:t>
            </a:r>
            <a:r>
              <a:rPr lang="en-GB" sz="2600">
                <a:solidFill>
                  <a:srgbClr val="FFFFFF"/>
                </a:solidFill>
              </a:rPr>
              <a:t> available data from Yahoo! Finance into a database for analysis.</a:t>
            </a:r>
            <a:endParaRPr sz="2600">
              <a:solidFill>
                <a:srgbClr val="FFFFFF"/>
              </a:solidFill>
            </a:endParaRPr>
          </a:p>
          <a:p>
            <a:pPr indent="-393700" lvl="0" marL="457200" rtl="0" algn="l">
              <a:spcBef>
                <a:spcPts val="0"/>
              </a:spcBef>
              <a:spcAft>
                <a:spcPts val="0"/>
              </a:spcAft>
              <a:buClr>
                <a:srgbClr val="FFFFFF"/>
              </a:buClr>
              <a:buSzPts val="2600"/>
              <a:buChar char="●"/>
            </a:pPr>
            <a:r>
              <a:rPr lang="en-GB" sz="2600">
                <a:solidFill>
                  <a:srgbClr val="FFFFFF"/>
                </a:solidFill>
              </a:rPr>
              <a:t>Build a machine learning module to </a:t>
            </a:r>
            <a:r>
              <a:rPr lang="en-GB" sz="2600">
                <a:solidFill>
                  <a:srgbClr val="FFFFFF"/>
                </a:solidFill>
              </a:rPr>
              <a:t>evaluate</a:t>
            </a:r>
            <a:r>
              <a:rPr lang="en-GB" sz="2600">
                <a:solidFill>
                  <a:srgbClr val="FFFFFF"/>
                </a:solidFill>
              </a:rPr>
              <a:t> performance</a:t>
            </a:r>
            <a:endParaRPr sz="2600">
              <a:solidFill>
                <a:srgbClr val="FFFFFF"/>
              </a:solidFill>
            </a:endParaRPr>
          </a:p>
          <a:p>
            <a:pPr indent="-393700" lvl="0" marL="457200" rtl="0" algn="l">
              <a:spcBef>
                <a:spcPts val="0"/>
              </a:spcBef>
              <a:spcAft>
                <a:spcPts val="0"/>
              </a:spcAft>
              <a:buClr>
                <a:srgbClr val="FFFFFF"/>
              </a:buClr>
              <a:buSzPts val="2600"/>
              <a:buChar char="●"/>
            </a:pPr>
            <a:r>
              <a:rPr lang="en-GB" sz="2600">
                <a:solidFill>
                  <a:srgbClr val="FFFFFF"/>
                </a:solidFill>
              </a:rPr>
              <a:t>Visualize the results in order to make predictions and draw conclusions.</a:t>
            </a:r>
            <a:r>
              <a:rPr lang="en-GB" sz="3000">
                <a:solidFill>
                  <a:srgbClr val="FFFFFF"/>
                </a:solidFill>
              </a:rPr>
              <a:t> </a:t>
            </a:r>
            <a:endParaRPr sz="30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